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sldIdLst>
    <p:sldId id="273" r:id="rId2"/>
    <p:sldId id="269" r:id="rId3"/>
    <p:sldId id="271" r:id="rId4"/>
    <p:sldId id="280" r:id="rId5"/>
    <p:sldId id="260" r:id="rId6"/>
    <p:sldId id="281" r:id="rId7"/>
    <p:sldId id="258" r:id="rId8"/>
    <p:sldId id="261" r:id="rId9"/>
    <p:sldId id="262" r:id="rId10"/>
    <p:sldId id="263" r:id="rId11"/>
    <p:sldId id="275" r:id="rId12"/>
    <p:sldId id="264" r:id="rId13"/>
    <p:sldId id="274" r:id="rId14"/>
    <p:sldId id="265" r:id="rId15"/>
    <p:sldId id="266" r:id="rId16"/>
    <p:sldId id="276" r:id="rId17"/>
    <p:sldId id="282" r:id="rId18"/>
    <p:sldId id="283" r:id="rId19"/>
    <p:sldId id="284" r:id="rId20"/>
    <p:sldId id="267" r:id="rId21"/>
    <p:sldId id="277" r:id="rId22"/>
    <p:sldId id="270" r:id="rId23"/>
    <p:sldId id="268" r:id="rId24"/>
    <p:sldId id="27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600"/>
    <a:srgbClr val="66FF33"/>
    <a:srgbClr val="003159"/>
    <a:srgbClr val="66B8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4" autoAdjust="0"/>
    <p:restoredTop sz="94660"/>
  </p:normalViewPr>
  <p:slideViewPr>
    <p:cSldViewPr snapToGrid="0">
      <p:cViewPr varScale="1">
        <p:scale>
          <a:sx n="76" d="100"/>
          <a:sy n="76" d="100"/>
        </p:scale>
        <p:origin x="57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D215E7-EDA5-42DF-90BD-63ED7D8150A5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E5FFE-6F4A-438C-9C73-FED79EBEC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716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CD7AB-BDD9-5923-32BB-8028ED51F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BF8DF9-F9FF-7D83-8BAD-2633F3A48A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772B51-8960-35A1-A39A-021DCB1921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B1B979-ED18-6B74-E129-E81CE4EADF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4E5FFE-6F4A-438C-9C73-FED79EBECF8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073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D4361-152C-DC4F-E64D-094B8AFE7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C5C96E-311A-068C-B464-67215C005C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1993FE-E420-C672-818A-0A844E8185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5863FE-0035-97A4-9237-5AEBA4FAED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4E5FFE-6F4A-438C-9C73-FED79EBECF8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975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3F2702-43F1-4C08-9CD6-A152A164F42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691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4D8F7-522E-BC56-176F-A5A89D385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2D7C62-7D43-00E1-9A92-7EB06F435F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A9A1A7-9C32-3356-441C-F86A2DC971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F631A5-CC9E-2792-282D-50A8AB3534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3F2702-43F1-4C08-9CD6-A152A164F42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154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520A0-AE04-7269-8291-09602F05A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FBED8D-7264-ACB2-3E6A-C5D725773B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62F8FE-E237-1918-A7E5-4E228E10B1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E9F6CC-7EAA-F3FD-CB7D-F68DA94313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3F2702-43F1-4C08-9CD6-A152A164F42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770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58676-E954-F3F6-B2CB-C21DA33CC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2B5727-BDE3-A6EF-7150-92E443B4CC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AC439B-52BA-9B82-CACB-5CA4EC6EA0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8A95D5-AC54-DDBD-6AD0-3B640E65DE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4E5FFE-6F4A-438C-9C73-FED79EBECF8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9349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9E31A-0FF5-1E61-0D35-0AA895916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3501A4-C9EA-4E37-8019-0B23E9E745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959B1A-815D-21B0-BF6C-A5E904CC04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5C0127-F47D-9748-523B-D37D957C0B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4E5FFE-6F4A-438C-9C73-FED79EBECF8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998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E738E-1E41-6B31-C2FC-CA205712D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1141CC-19C9-2553-C35B-D42BE7AAF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49E43F-43AB-7210-E484-8147F58DA7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301A5-AD04-3445-F789-C1643B8688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4E5FFE-6F4A-438C-9C73-FED79EBECF8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2523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FF9C5-1DC9-C618-1D60-1D0B010CA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E57D1F-17D6-A3F1-04A6-F13EBCCF9C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81831A-4302-CBC0-8910-A59DA9664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37ECDE-0118-B98C-0358-15DD20EA63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4E5FFE-6F4A-438C-9C73-FED79EBECF8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6366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29F4B-CA99-C707-50DB-B981A3FE1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47DAF7-57B7-61F2-8692-F82B70710D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7E919B-C53A-3E44-B537-B0C07573CC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1B19DB-9815-EF7F-5007-22E385D757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4E5FFE-6F4A-438C-9C73-FED79EBECF8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0946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1D244-38E4-512F-1457-245ABE7CF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DFFD92-C977-BEC7-923A-11ED550963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E4D9BE-CC81-6FDF-9092-90E92599CA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F6ADAC-0063-0612-4755-0A32A01E12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4E5FFE-6F4A-438C-9C73-FED79EBECF8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7968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9593F-3E97-99B5-A18C-09D3717F7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90B0BA-CAF2-24CB-CDB4-64755AEFE3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8F451C-AA76-6917-14B3-AA1F56CAC6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E2F215-71AC-8FE5-BD35-32993C77DC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4E5FFE-6F4A-438C-9C73-FED79EBECF8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336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1D910-3538-FD41-DDBF-156EA9E06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251416-2CE9-410A-6A0C-A0124DDC93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F11759-89A2-EC18-9F88-A5EB80926E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809382-6AF0-C23B-DA50-C54F698F02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3F2702-43F1-4C08-9CD6-A152A164F42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7783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14868-5980-5E86-50A7-C520D7A9D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0D4678-A3DE-AEC2-D2E6-2E4407EF07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D9348A-8C01-BF23-8BF9-DF448BD4A8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8E4A00-D97E-22E1-4CB8-9ADE04C7E1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3F2702-43F1-4C08-9CD6-A152A164F42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6256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B72EF-7838-DF83-DE60-C0C3C9B72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AEAA37-0BE7-EDAA-00CD-3677A68977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D2852C-FC5F-DCDF-E35E-4DFDC93C4D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83A26D-2CE9-F6F3-DBDE-515CAAEA13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3F2702-43F1-4C08-9CD6-A152A164F42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7216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A5570-EFD2-D701-9980-CBA377213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20E8CA-62FA-56E6-026D-94F37A648D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5E65A5-AADF-0CD3-0480-9165DC562D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4A2C6E-5A3A-822C-4F82-9F8A04E119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4E5FFE-6F4A-438C-9C73-FED79EBECF8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5380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A6CA8-9936-F68F-037A-32E023AF2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6EA82B-BBF8-1AEE-04F7-2A587324FD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86A46E-EB53-3B3C-B0D7-F66EFB619F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050DFD-6CF5-5B17-BBDF-89C491901C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4E5FFE-6F4A-438C-9C73-FED79EBECF8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0378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DF542-0B18-CAE2-FBB8-BE86DED68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E7EECE-35B5-0043-189A-83EB27B7F2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0A0C7E-FC6B-E168-84D2-54B7F07FF8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4D2FDF-1972-1DE3-86EC-A45FE8154A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4E5FFE-6F4A-438C-9C73-FED79EBECF8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761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03427-BFE9-C99D-2B0E-DAC3D67E33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2EF96B-44EA-B8C7-CC3F-67C171197A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341AE-D7EC-5A1E-1317-FAA3215CF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5B7A4-01E3-4C0F-A2BA-34DF988BB919}" type="datetime1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78CC4-7038-D700-1DB4-CC6E32F39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TEXAS DEPARTMENT OF AGRICULTURE FOOD AND NUTRITION - USDA FOODS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60C25E-F38D-A23B-FDBE-49F44DB9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2A8EC-7AC4-4AA6-8EC3-926A7EE6E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251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DB82D-0849-F0B9-365F-2A48794D7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6FC94-9F9C-6F85-7FFF-20FF07343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4818D-7D15-78D3-FB07-5DF9FA830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9C89F-F851-45DA-B8A6-347025282F92}" type="datetime1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B5169-4848-C23A-50BD-AC36B3AB2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TEXAS DEPARTMENT OF AGRICULTURE FOOD AND NUTRITION - USDA FOODS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C9362E-9057-AF0D-4D6A-90BBE7772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2A8EC-7AC4-4AA6-8EC3-926A7EE6E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899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0F665-B747-3A35-F635-D2A20C7AD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D66FDD-9A06-7A80-D8A2-C6E7B5999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C0219-8850-D2E7-F74C-B861D8ABA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A5568-392D-4E3E-A929-C2AF2A6BF2BA}" type="datetime1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E901E-31C8-231F-65E5-A59853D88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TEXAS DEPARTMENT OF AGRICULTURE FOOD AND NUTRITION - USDA FOODS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6B43B8-D75F-E13E-4934-D18D73A33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2A8EC-7AC4-4AA6-8EC3-926A7EE6E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41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15C65-F278-FC65-3796-A613B707C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CFAE30-93CB-7412-4527-CC55E41D01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EB344C-88F5-BDDD-50EF-ED8964E3AA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BBE720-442D-5E6D-8605-F16224589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DCF71-84FF-4B8E-9635-A0A3F1DF58D3}" type="datetime1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B57A2-A1FE-A3B0-2FB9-0A10842F6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TEXAS DEPARTMENT OF AGRICULTURE FOOD AND NUTRITION - USDA FOODS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85D27F-E757-BDF9-FD76-B018A750B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2A8EC-7AC4-4AA6-8EC3-926A7EE6E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532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142C4-C593-7A82-8AFC-FCD59E3FF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485A96-7FFF-FF26-022E-968FD8132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F48114-110A-0548-D818-5F52846ADD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634BE6-2B04-19DE-B4BB-84EC9F0A94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78EFBE-20CD-80F6-4F60-A72B7A1F1E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54BA0C-2456-0DD2-695D-DB80FD3CF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17106-B60A-48B6-8718-762D1F87921A}" type="datetime1">
              <a:rPr lang="en-US" smtClean="0"/>
              <a:t>10/29/2026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E94EE9-7C9C-9442-320E-57A3368AE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TEXAS DEPARTMENT OF AGRICULTURE FOOD AND NUTRITION - USDA FOODS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6BD18D-4209-0F92-EED2-BEE6BF82E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2A8EC-7AC4-4AA6-8EC3-926A7EE6E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582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8A8CD-1646-123E-2E6B-49BABCAB7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79C8A2-7DD9-17BB-2757-DF794B32C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F5EA4-EBF2-4407-BFD9-DC732D0096EC}" type="datetime1">
              <a:rPr lang="en-US" smtClean="0"/>
              <a:t>10/29/2026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3CEBB4-56F8-35C1-7053-5A925C29F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TEXAS DEPARTMENT OF AGRICULTURE FOOD AND NUTRITION - USDA FOODS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095B25-082D-D079-B432-3789A384E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2A8EC-7AC4-4AA6-8EC3-926A7EE6E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658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E26E99-CF7C-16A3-3C65-6D7FBBA58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9D0D-FE92-4E35-86C5-64D0083E63D1}" type="datetime1">
              <a:rPr lang="en-US" smtClean="0"/>
              <a:t>10/29/2026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DED764-3527-39CC-85F4-E5EDB04E1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TEXAS DEPARTMENT OF AGRICULTURE FOOD AND NUTRITION - USDA FOODS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27ADDB-8FA2-0F66-C438-8F403DD42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2A8EC-7AC4-4AA6-8EC3-926A7EE6E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846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824D5-8B9C-383B-C97E-DF6A4AA7C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BEA1C-D356-923D-C68F-ADFCC574E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A9399-8BA1-3692-C024-90DC7AF1FD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44713F-39CC-4040-C429-CE58FC42D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57D15-93F4-43DF-BD50-87765FBD4A38}" type="datetime1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193E14-C9C7-F1F9-FF31-1A77E8990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TEXAS DEPARTMENT OF AGRICULTURE FOOD AND NUTRITION - USDA FOODS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B50CE8-DBD4-7A6B-9F99-2E994F4DF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2A8EC-7AC4-4AA6-8EC3-926A7EE6E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22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6C995-02BB-1B83-7DDE-26A1C14A0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1DC119-439C-C61D-BBCB-7ED5027CBDC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0F7481-29D9-B9FA-0466-C89BA9A39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276290-B66C-5F9A-7DE4-527FBD8A7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2979-6441-447F-9E02-5043F768E62B}" type="datetime1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641EFD-D4D1-6E80-E5FA-B80ECDF6B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TEXAS DEPARTMENT OF AGRICULTURE FOOD AND NUTRITION - USDA FOODS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7A81EB-3E16-B956-EBF8-D3541F45C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2A8EC-7AC4-4AA6-8EC3-926A7EE6E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4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97024-6F71-E74C-C4FA-434A705C7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9E24D6-9731-7850-FD7D-60A5938F59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53AA1E-BF15-4788-46C5-CF855CFE3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1EA6E-BF1E-4F7A-B16E-FC7A3AFA5EB0}" type="datetime1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ABCDF-077D-BBD7-47FB-6B634E4BF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TEXAS DEPARTMENT OF AGRICULTURE FOOD AND NUTRITION - USDA FOODS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AD7BF-AD57-7D61-2C98-7DF9F3EB3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2A8EC-7AC4-4AA6-8EC3-926A7EE6E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50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1A014C-3B7A-3B74-C5E3-7F19247B9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EF7ABB-94C0-C105-9529-7E10DA1279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194BBB-7A6E-4D64-F2FD-146CE30AC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1B4AD-D51D-4712-9BF2-301DBF0453E1}" type="datetime1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CAA992-744E-49AC-277E-C59EEA653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TEXAS DEPARTMENT OF AGRICULTURE FOOD AND NUTRITION - USDA FOODS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43A481-193D-E625-EE94-1ED55118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2A8EC-7AC4-4AA6-8EC3-926A7EE6E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800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26C586-FB8A-1D41-D7D1-11F028EFB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1DC0F6-49D2-72B0-E2E0-1895633ED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D6C28-1B39-7E9A-C2AC-AC1A58C0C1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C297AC-621C-405D-B56C-13C38502D56A}" type="datetime1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487ACE-A169-4089-3E8B-53CFD5D0B5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TEXAS DEPARTMENT OF AGRICULTURE FOOD AND NUTRITION - USDA FOODS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C6261-568D-4571-3A98-7D56E1C7A4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92A8EC-7AC4-4AA6-8EC3-926A7EE6E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294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45A9C-3564-5CD6-DD1B-C9008E809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464FD2-4827-5C50-F536-98F3E8686B39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315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3159"/>
                </a:solidFill>
              </a:rPr>
              <a:t>                                                                                                                                        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F79901-797C-E39B-0944-D857D7D66AEC}"/>
              </a:ext>
            </a:extLst>
          </p:cNvPr>
          <p:cNvSpPr txBox="1"/>
          <p:nvPr/>
        </p:nvSpPr>
        <p:spPr>
          <a:xfrm>
            <a:off x="0" y="2788954"/>
            <a:ext cx="1219200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66FF33"/>
                </a:solidFill>
                <a:latin typeface="Aptos Narrow" panose="020B0004020202020204" pitchFamily="34" charset="0"/>
              </a:rPr>
              <a:t>H4529 Processing or Direct Delivery Transfers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B61A9C-A13A-5541-4699-1D54417B4B2C}"/>
              </a:ext>
            </a:extLst>
          </p:cNvPr>
          <p:cNvSpPr txBox="1"/>
          <p:nvPr/>
        </p:nvSpPr>
        <p:spPr>
          <a:xfrm>
            <a:off x="4967111" y="3971211"/>
            <a:ext cx="2257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ptos Narrow" panose="020B0004020202020204" pitchFamily="34" charset="0"/>
              </a:rPr>
              <a:t>OCTOBER 2026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4945C23-5546-F921-4F46-0F818273E2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15662" y="5344237"/>
            <a:ext cx="1638823" cy="134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49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4528B-90AF-5314-A5EF-9B5493CF5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A9F8F8A-BAAA-CDB4-83CC-925E19ED5A9F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315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3159"/>
                </a:solidFill>
              </a:rPr>
              <a:t>                                                                             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FCD52F-E85C-FA03-BCD2-7FDA0CD69719}"/>
              </a:ext>
            </a:extLst>
          </p:cNvPr>
          <p:cNvSpPr txBox="1"/>
          <p:nvPr/>
        </p:nvSpPr>
        <p:spPr>
          <a:xfrm>
            <a:off x="11251580" y="6376981"/>
            <a:ext cx="7146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A8F29D8-0614-4147-865C-48459CBB4B35}" type="slidenum">
              <a:rPr lang="en-US" sz="1200" b="1" smtClean="0">
                <a:solidFill>
                  <a:schemeClr val="bg1"/>
                </a:solidFill>
              </a:rPr>
              <a:pPr algn="r"/>
              <a:t>2</a:t>
            </a:fld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F3752BF-9325-AD68-B798-36090C0AF5D5}"/>
              </a:ext>
            </a:extLst>
          </p:cNvPr>
          <p:cNvSpPr txBox="1"/>
          <p:nvPr/>
        </p:nvSpPr>
        <p:spPr>
          <a:xfrm>
            <a:off x="629767" y="6381731"/>
            <a:ext cx="109791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TEXAS DEPARTMENT OF AGRICULTURE FOOD AND NUTRITION – USDA FOODS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1959994-DC60-B4C8-C101-DFCEBA853D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5662" y="5344237"/>
            <a:ext cx="1638823" cy="134716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3FF8DD1-5860-6A99-C58A-A3336A9BCA67}"/>
              </a:ext>
            </a:extLst>
          </p:cNvPr>
          <p:cNvSpPr txBox="1"/>
          <p:nvPr/>
        </p:nvSpPr>
        <p:spPr>
          <a:xfrm>
            <a:off x="947854" y="655743"/>
            <a:ext cx="99134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CF600"/>
                </a:solidFill>
                <a:latin typeface="Aptos Narrow" panose="020B0004020202020204" pitchFamily="34" charset="0"/>
              </a:rPr>
              <a:t>Processing or Direct Delivery Transfers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3A0551D-B3B4-6487-1367-A280343099C3}"/>
              </a:ext>
            </a:extLst>
          </p:cNvPr>
          <p:cNvSpPr txBox="1"/>
          <p:nvPr/>
        </p:nvSpPr>
        <p:spPr>
          <a:xfrm>
            <a:off x="1048215" y="3414243"/>
            <a:ext cx="9913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Additional inventory at the Warehouses is moved to the Surplus account.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Warehouses advertise available additional inventory through emails and their proprietary systems known as Surplus.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10178BD-03A2-9566-D748-33A82D3B4DCA}"/>
              </a:ext>
            </a:extLst>
          </p:cNvPr>
          <p:cNvCxnSpPr/>
          <p:nvPr/>
        </p:nvCxnSpPr>
        <p:spPr>
          <a:xfrm>
            <a:off x="3849958" y="2934936"/>
            <a:ext cx="3456878" cy="0"/>
          </a:xfrm>
          <a:prstGeom prst="line">
            <a:avLst/>
          </a:prstGeom>
          <a:ln>
            <a:solidFill>
              <a:srgbClr val="66B8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4AA6287-3EAB-2314-9159-9D392BACC162}"/>
              </a:ext>
            </a:extLst>
          </p:cNvPr>
          <p:cNvSpPr txBox="1"/>
          <p:nvPr/>
        </p:nvSpPr>
        <p:spPr>
          <a:xfrm>
            <a:off x="1048215" y="1196988"/>
            <a:ext cx="99134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Transfers for Processing and Direct Delivery are managed the same.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Direct Delivery has a very limited amount of excess inventory.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CF600"/>
                </a:solidFill>
                <a:latin typeface="Aptos Narrow" panose="020B0004020202020204" pitchFamily="34" charset="0"/>
              </a:rPr>
              <a:t>The transfer form does not conduct Surplus transfers.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361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D5331-A406-6945-57D1-340E4107D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768ADAA-6C47-2C28-EC32-3BCB91D54E6E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315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3159"/>
                </a:solidFill>
              </a:rPr>
              <a:t>                                                                             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029FA2-6119-C4F4-10CA-CF69FC45AF5E}"/>
              </a:ext>
            </a:extLst>
          </p:cNvPr>
          <p:cNvSpPr txBox="1"/>
          <p:nvPr/>
        </p:nvSpPr>
        <p:spPr>
          <a:xfrm>
            <a:off x="11251580" y="6376981"/>
            <a:ext cx="7146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A8F29D8-0614-4147-865C-48459CBB4B35}" type="slidenum">
              <a:rPr lang="en-US" sz="1200" b="1" smtClean="0">
                <a:solidFill>
                  <a:schemeClr val="bg1"/>
                </a:solidFill>
              </a:rPr>
              <a:pPr algn="r"/>
              <a:t>3</a:t>
            </a:fld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9B03DB5-139A-825E-0F81-2836CC224314}"/>
              </a:ext>
            </a:extLst>
          </p:cNvPr>
          <p:cNvSpPr txBox="1"/>
          <p:nvPr/>
        </p:nvSpPr>
        <p:spPr>
          <a:xfrm>
            <a:off x="629767" y="6381731"/>
            <a:ext cx="109791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TEXAS DEPARTMENT OF AGRICULTURE FOOD AND NUTRITION – USDA FOODS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CD7CEDA-2DEC-EB26-A512-A8D1011D4D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5662" y="5344237"/>
            <a:ext cx="1638823" cy="134716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6EF5901-0286-B451-F053-817890793951}"/>
              </a:ext>
            </a:extLst>
          </p:cNvPr>
          <p:cNvSpPr txBox="1"/>
          <p:nvPr/>
        </p:nvSpPr>
        <p:spPr>
          <a:xfrm>
            <a:off x="947854" y="655743"/>
            <a:ext cx="104709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CF600"/>
                </a:solidFill>
                <a:latin typeface="Aptos Narrow" panose="020B0004020202020204" pitchFamily="34" charset="0"/>
              </a:rPr>
              <a:t>Criteria for Processing and Direct Delivery Transfer Requests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8576B3-B1E6-56D6-5F70-0BC8A9644229}"/>
              </a:ext>
            </a:extLst>
          </p:cNvPr>
          <p:cNvSpPr txBox="1"/>
          <p:nvPr/>
        </p:nvSpPr>
        <p:spPr>
          <a:xfrm>
            <a:off x="947854" y="1207325"/>
            <a:ext cx="9974895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Account should not have more than 1-1.5 Months on Hand when requesting additional inventory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ptos Narrow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Acceptable usage – reflects using 10% of total inventory each month.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ptos Narrow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Approved amount is based upon the Average Monthly Usage for 3 months.</a:t>
            </a:r>
          </a:p>
          <a:p>
            <a:endParaRPr lang="en-US" sz="2800" dirty="0">
              <a:solidFill>
                <a:schemeClr val="bg1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624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8CF72-D6E5-9855-3885-C1A856F5D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87AC561-65B9-B116-4C3D-A60A7D5C1909}"/>
              </a:ext>
            </a:extLst>
          </p:cNvPr>
          <p:cNvSpPr/>
          <p:nvPr/>
        </p:nvSpPr>
        <p:spPr>
          <a:xfrm>
            <a:off x="0" y="0"/>
            <a:ext cx="12192000" cy="7083972"/>
          </a:xfrm>
          <a:prstGeom prst="rect">
            <a:avLst/>
          </a:prstGeom>
          <a:solidFill>
            <a:srgbClr val="0131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649912-9ACD-57D5-0311-B42FE044E845}"/>
              </a:ext>
            </a:extLst>
          </p:cNvPr>
          <p:cNvSpPr txBox="1"/>
          <p:nvPr/>
        </p:nvSpPr>
        <p:spPr>
          <a:xfrm>
            <a:off x="6905297" y="733563"/>
            <a:ext cx="4505954" cy="48628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solidFill>
                  <a:srgbClr val="FCF600"/>
                </a:solidFill>
                <a:latin typeface="Aptos Narrow" panose="020B0004020202020204" pitchFamily="34" charset="0"/>
              </a:rPr>
              <a:t>TO BEGIN</a:t>
            </a:r>
          </a:p>
          <a:p>
            <a:endParaRPr lang="en-US" sz="2400" dirty="0">
              <a:solidFill>
                <a:schemeClr val="bg2"/>
              </a:solidFill>
              <a:latin typeface="Aptos Narrow" panose="020B0004020202020204" pitchFamily="34" charset="0"/>
            </a:endParaRPr>
          </a:p>
          <a:p>
            <a:r>
              <a:rPr lang="en-US" sz="2400" dirty="0">
                <a:solidFill>
                  <a:schemeClr val="bg2"/>
                </a:solidFill>
                <a:latin typeface="Aptos Narrow" panose="020B0004020202020204" pitchFamily="34" charset="0"/>
              </a:rPr>
              <a:t>Select your USDA Foods Program:</a:t>
            </a:r>
          </a:p>
          <a:p>
            <a:endParaRPr lang="en-US" sz="2400" dirty="0">
              <a:solidFill>
                <a:schemeClr val="bg2"/>
              </a:solidFill>
              <a:latin typeface="Aptos Narrow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/>
                </a:solidFill>
                <a:latin typeface="Aptos Narrow" panose="020B0004020202020204" pitchFamily="34" charset="0"/>
              </a:rPr>
              <a:t>Processing (Requesting)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2"/>
              </a:solidFill>
              <a:latin typeface="Aptos Narrow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/>
                </a:solidFill>
                <a:latin typeface="Aptos Narrow" panose="020B0004020202020204" pitchFamily="34" charset="0"/>
              </a:rPr>
              <a:t>Processing (Releasing)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2"/>
              </a:solidFill>
              <a:latin typeface="Aptos Narrow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/>
                </a:solidFill>
                <a:latin typeface="Aptos Narrow" panose="020B0004020202020204" pitchFamily="34" charset="0"/>
              </a:rPr>
              <a:t>Direct Delivery (Requesting)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2"/>
              </a:solidFill>
              <a:latin typeface="Aptos Narrow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/>
                </a:solidFill>
                <a:latin typeface="Aptos Narrow" panose="020B0004020202020204" pitchFamily="34" charset="0"/>
              </a:rPr>
              <a:t>Direct Delivery (Releasing)</a:t>
            </a:r>
          </a:p>
          <a:p>
            <a:endParaRPr lang="en-US" sz="2400" dirty="0">
              <a:solidFill>
                <a:schemeClr val="bg2"/>
              </a:solidFill>
              <a:latin typeface="Aptos Narrow" panose="020B0004020202020204" pitchFamily="34" charset="0"/>
            </a:endParaRPr>
          </a:p>
          <a:p>
            <a:endParaRPr lang="en-US" b="1" dirty="0">
              <a:solidFill>
                <a:schemeClr val="bg2"/>
              </a:solidFill>
              <a:latin typeface="Aptos" panose="020B00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0B4602-854D-6D6D-6657-F850379319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194" y="607553"/>
            <a:ext cx="5075581" cy="47329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5102F1-E7EF-92AC-2D25-ECC9137A0CC0}"/>
              </a:ext>
            </a:extLst>
          </p:cNvPr>
          <p:cNvSpPr txBox="1"/>
          <p:nvPr/>
        </p:nvSpPr>
        <p:spPr>
          <a:xfrm>
            <a:off x="-149129" y="6061728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Requesting </a:t>
            </a:r>
            <a:r>
              <a:rPr lang="en-US" b="1" dirty="0">
                <a:solidFill>
                  <a:schemeClr val="bg2"/>
                </a:solidFill>
              </a:rPr>
              <a:t>= Requesting Additional inventory   </a:t>
            </a:r>
            <a:r>
              <a:rPr lang="en-US" dirty="0">
                <a:solidFill>
                  <a:schemeClr val="bg2"/>
                </a:solidFill>
              </a:rPr>
              <a:t>&amp;</a:t>
            </a:r>
            <a:r>
              <a:rPr lang="en-US" b="1" dirty="0">
                <a:solidFill>
                  <a:schemeClr val="bg2"/>
                </a:solidFill>
              </a:rPr>
              <a:t>   </a:t>
            </a:r>
            <a:r>
              <a:rPr lang="en-US" b="1" dirty="0">
                <a:solidFill>
                  <a:srgbClr val="FFFF00"/>
                </a:solidFill>
              </a:rPr>
              <a:t>Releasing</a:t>
            </a:r>
            <a:r>
              <a:rPr lang="en-US" b="1" dirty="0">
                <a:solidFill>
                  <a:schemeClr val="bg2"/>
                </a:solidFill>
              </a:rPr>
              <a:t> = Sending inventory Back to State Accounts</a:t>
            </a:r>
          </a:p>
        </p:txBody>
      </p:sp>
    </p:spTree>
    <p:extLst>
      <p:ext uri="{BB962C8B-B14F-4D97-AF65-F5344CB8AC3E}">
        <p14:creationId xmlns:p14="http://schemas.microsoft.com/office/powerpoint/2010/main" val="1976449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D589C-3CE1-94C5-6CE6-2696FA904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BFDF808-8FF1-1D0A-B52F-35CBF72467D9}"/>
              </a:ext>
            </a:extLst>
          </p:cNvPr>
          <p:cNvSpPr/>
          <p:nvPr/>
        </p:nvSpPr>
        <p:spPr>
          <a:xfrm>
            <a:off x="0" y="0"/>
            <a:ext cx="12192000" cy="7083972"/>
          </a:xfrm>
          <a:prstGeom prst="rect">
            <a:avLst/>
          </a:prstGeom>
          <a:solidFill>
            <a:srgbClr val="0131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43D92E-1A7F-F9C8-44CC-B08B8F4AE379}"/>
              </a:ext>
            </a:extLst>
          </p:cNvPr>
          <p:cNvSpPr txBox="1"/>
          <p:nvPr/>
        </p:nvSpPr>
        <p:spPr>
          <a:xfrm>
            <a:off x="6905297" y="733563"/>
            <a:ext cx="4505954" cy="49552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2800" b="1" u="sng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r>
              <a:rPr lang="en-US" sz="2400" b="1" u="sng" dirty="0">
                <a:solidFill>
                  <a:srgbClr val="FCF600"/>
                </a:solidFill>
                <a:latin typeface="Aptos Narrow" panose="020B0004020202020204" pitchFamily="34" charset="0"/>
              </a:rPr>
              <a:t>STEP 3</a:t>
            </a:r>
          </a:p>
          <a:p>
            <a:r>
              <a:rPr lang="en-US" sz="2400" dirty="0">
                <a:solidFill>
                  <a:schemeClr val="bg2"/>
                </a:solidFill>
                <a:latin typeface="Aptos Narrow" panose="020B0004020202020204" pitchFamily="34" charset="0"/>
              </a:rPr>
              <a:t>Select your Processor and Material Code</a:t>
            </a:r>
          </a:p>
          <a:p>
            <a:endParaRPr lang="en-US" sz="2400" b="1" dirty="0">
              <a:solidFill>
                <a:schemeClr val="bg2"/>
              </a:solidFill>
              <a:latin typeface="Aptos Narrow" panose="020B0004020202020204" pitchFamily="34" charset="0"/>
            </a:endParaRPr>
          </a:p>
          <a:p>
            <a:endParaRPr lang="en-US" sz="2400" b="1" dirty="0">
              <a:solidFill>
                <a:schemeClr val="bg2"/>
              </a:solidFill>
              <a:latin typeface="Aptos Narrow" panose="020B0004020202020204" pitchFamily="34" charset="0"/>
            </a:endParaRPr>
          </a:p>
          <a:p>
            <a:endParaRPr lang="en-US" sz="2400" b="1" dirty="0">
              <a:solidFill>
                <a:schemeClr val="bg2"/>
              </a:solidFill>
              <a:latin typeface="Aptos Narrow" panose="020B0004020202020204" pitchFamily="34" charset="0"/>
            </a:endParaRPr>
          </a:p>
          <a:p>
            <a:endParaRPr lang="en-US" sz="2400" b="1" dirty="0">
              <a:solidFill>
                <a:schemeClr val="bg2"/>
              </a:solidFill>
              <a:latin typeface="Aptos Narrow" panose="020B0004020202020204" pitchFamily="34" charset="0"/>
            </a:endParaRPr>
          </a:p>
          <a:p>
            <a:endParaRPr lang="en-US" sz="2400" b="1" dirty="0">
              <a:solidFill>
                <a:schemeClr val="bg2"/>
              </a:solidFill>
              <a:latin typeface="Aptos Narrow" panose="020B0004020202020204" pitchFamily="34" charset="0"/>
            </a:endParaRPr>
          </a:p>
          <a:p>
            <a:endParaRPr lang="en-US" sz="2400" b="1" dirty="0">
              <a:solidFill>
                <a:schemeClr val="bg2"/>
              </a:solidFill>
              <a:latin typeface="Aptos Narrow" panose="020B0004020202020204" pitchFamily="34" charset="0"/>
            </a:endParaRPr>
          </a:p>
          <a:p>
            <a:r>
              <a:rPr lang="en-US" sz="2400" b="1" u="sng" dirty="0">
                <a:solidFill>
                  <a:srgbClr val="FCF600"/>
                </a:solidFill>
                <a:latin typeface="Aptos Narrow" panose="020B0004020202020204" pitchFamily="34" charset="0"/>
              </a:rPr>
              <a:t>STEP 4</a:t>
            </a:r>
          </a:p>
          <a:p>
            <a:r>
              <a:rPr lang="en-US" sz="2400" dirty="0">
                <a:solidFill>
                  <a:schemeClr val="bg2"/>
                </a:solidFill>
                <a:latin typeface="Aptos Narrow" panose="020B0004020202020204" pitchFamily="34" charset="0"/>
              </a:rPr>
              <a:t>Select the number of pounds requested.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CFB078-5EDD-CE9D-AF4B-3E81BE7E0E82}"/>
              </a:ext>
            </a:extLst>
          </p:cNvPr>
          <p:cNvSpPr txBox="1"/>
          <p:nvPr/>
        </p:nvSpPr>
        <p:spPr>
          <a:xfrm>
            <a:off x="441434" y="126124"/>
            <a:ext cx="11340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2"/>
                </a:solidFill>
                <a:latin typeface="Aptos" panose="020B0004020202020204" pitchFamily="34" charset="0"/>
              </a:rPr>
              <a:t>Processing (Requesting)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0579E9C-641C-56A1-52F8-C6F65D8EB971}"/>
              </a:ext>
            </a:extLst>
          </p:cNvPr>
          <p:cNvCxnSpPr/>
          <p:nvPr/>
        </p:nvCxnSpPr>
        <p:spPr>
          <a:xfrm>
            <a:off x="397565" y="760067"/>
            <a:ext cx="11476383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469B4AF-5715-6E0B-6E22-296D2FB0E4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057" y="1073448"/>
            <a:ext cx="5155097" cy="27325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935AEC-A95D-607C-D24D-223065A43A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057" y="4840277"/>
            <a:ext cx="5883965" cy="64843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B3FA3CA-1DE1-915F-C9AD-419E49A752C4}"/>
              </a:ext>
            </a:extLst>
          </p:cNvPr>
          <p:cNvSpPr/>
          <p:nvPr/>
        </p:nvSpPr>
        <p:spPr>
          <a:xfrm>
            <a:off x="11529391" y="292411"/>
            <a:ext cx="344557" cy="41637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B2356A6-2163-F2AE-432C-71D56AF756B5}"/>
              </a:ext>
            </a:extLst>
          </p:cNvPr>
          <p:cNvCxnSpPr>
            <a:cxnSpLocks/>
          </p:cNvCxnSpPr>
          <p:nvPr/>
        </p:nvCxnSpPr>
        <p:spPr>
          <a:xfrm flipH="1">
            <a:off x="6142138" y="1440635"/>
            <a:ext cx="62376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D55C7B7-F8DC-43E2-B8F0-0119AF01EF1A}"/>
              </a:ext>
            </a:extLst>
          </p:cNvPr>
          <p:cNvCxnSpPr>
            <a:cxnSpLocks/>
          </p:cNvCxnSpPr>
          <p:nvPr/>
        </p:nvCxnSpPr>
        <p:spPr>
          <a:xfrm flipH="1">
            <a:off x="6142138" y="5164496"/>
            <a:ext cx="62376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90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DAA45-4996-2BAB-B84F-B6DC2E7D7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836E556-2CAC-E206-77DB-CCD3057B0F20}"/>
              </a:ext>
            </a:extLst>
          </p:cNvPr>
          <p:cNvSpPr/>
          <p:nvPr/>
        </p:nvSpPr>
        <p:spPr>
          <a:xfrm>
            <a:off x="0" y="0"/>
            <a:ext cx="12192000" cy="7083972"/>
          </a:xfrm>
          <a:prstGeom prst="rect">
            <a:avLst/>
          </a:prstGeom>
          <a:solidFill>
            <a:srgbClr val="0131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DF5135-58F7-F9F1-09EC-14D2E6CC5289}"/>
              </a:ext>
            </a:extLst>
          </p:cNvPr>
          <p:cNvSpPr txBox="1"/>
          <p:nvPr/>
        </p:nvSpPr>
        <p:spPr>
          <a:xfrm>
            <a:off x="441434" y="126124"/>
            <a:ext cx="11340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2"/>
                </a:solidFill>
                <a:latin typeface="Aptos" panose="020B0004020202020204" pitchFamily="34" charset="0"/>
              </a:rPr>
              <a:t>Processing (Requesting)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FB9D6CB-40E3-B907-00A0-0698C71CB6AE}"/>
              </a:ext>
            </a:extLst>
          </p:cNvPr>
          <p:cNvCxnSpPr/>
          <p:nvPr/>
        </p:nvCxnSpPr>
        <p:spPr>
          <a:xfrm>
            <a:off x="397565" y="760067"/>
            <a:ext cx="11476383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2CB6D2E-F579-A464-F987-BD09031981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68" t="52571" r="7164"/>
          <a:stretch>
            <a:fillRect/>
          </a:stretch>
        </p:blipFill>
        <p:spPr>
          <a:xfrm>
            <a:off x="1006949" y="946483"/>
            <a:ext cx="4505954" cy="14612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C0E450A-99A6-4EFF-2440-F7C75A531AE6}"/>
              </a:ext>
            </a:extLst>
          </p:cNvPr>
          <p:cNvSpPr txBox="1"/>
          <p:nvPr/>
        </p:nvSpPr>
        <p:spPr>
          <a:xfrm>
            <a:off x="6905297" y="733563"/>
            <a:ext cx="4505954" cy="60631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rgbClr val="FCF600"/>
                </a:solidFill>
                <a:latin typeface="Aptos Narrow" panose="020B0004020202020204" pitchFamily="34" charset="0"/>
              </a:rPr>
              <a:t>STEP 5</a:t>
            </a:r>
          </a:p>
          <a:p>
            <a:r>
              <a:rPr lang="en-US" sz="2400" dirty="0">
                <a:solidFill>
                  <a:schemeClr val="bg2"/>
                </a:solidFill>
                <a:latin typeface="Aptos Narrow" panose="020B0004020202020204" pitchFamily="34" charset="0"/>
              </a:rPr>
              <a:t>Select your School District.</a:t>
            </a:r>
          </a:p>
          <a:p>
            <a:r>
              <a:rPr lang="en-US" sz="2400" dirty="0">
                <a:solidFill>
                  <a:schemeClr val="bg2"/>
                </a:solidFill>
                <a:latin typeface="Aptos Narrow" panose="020B0004020202020204" pitchFamily="34" charset="0"/>
              </a:rPr>
              <a:t>Enter the first three letters of the district to manage the search.</a:t>
            </a:r>
          </a:p>
          <a:p>
            <a:endParaRPr lang="en-US" sz="2400" b="1" u="sng" dirty="0">
              <a:solidFill>
                <a:schemeClr val="bg1"/>
              </a:solidFill>
              <a:latin typeface="Aptos Narrow" panose="020B0004020202020204" pitchFamily="34" charset="0"/>
            </a:endParaRPr>
          </a:p>
          <a:p>
            <a:r>
              <a:rPr lang="en-US" sz="2400" b="1" u="sng" dirty="0">
                <a:solidFill>
                  <a:srgbClr val="FCF600"/>
                </a:solidFill>
                <a:latin typeface="Aptos Narrow" panose="020B0004020202020204" pitchFamily="34" charset="0"/>
              </a:rPr>
              <a:t>STEP 6</a:t>
            </a:r>
          </a:p>
          <a:p>
            <a:r>
              <a:rPr lang="en-US" sz="2400" dirty="0">
                <a:solidFill>
                  <a:schemeClr val="bg2"/>
                </a:solidFill>
                <a:latin typeface="Aptos Narrow" panose="020B0004020202020204" pitchFamily="34" charset="0"/>
              </a:rPr>
              <a:t>Send a copy to yourself by checking the box: “Send me a copy of my responses” and entering an email.</a:t>
            </a:r>
          </a:p>
          <a:p>
            <a:endParaRPr lang="en-US" sz="2400" b="1" dirty="0">
              <a:solidFill>
                <a:schemeClr val="bg2"/>
              </a:solidFill>
              <a:latin typeface="Aptos Narrow" panose="020B0004020202020204" pitchFamily="34" charset="0"/>
            </a:endParaRPr>
          </a:p>
          <a:p>
            <a:endParaRPr lang="en-US" sz="2400" b="1" dirty="0">
              <a:solidFill>
                <a:schemeClr val="bg2"/>
              </a:solidFill>
              <a:latin typeface="Aptos Narrow" panose="020B0004020202020204" pitchFamily="34" charset="0"/>
            </a:endParaRPr>
          </a:p>
          <a:p>
            <a:r>
              <a:rPr lang="en-US" sz="2400" b="1" u="sng" dirty="0">
                <a:solidFill>
                  <a:srgbClr val="FCF600"/>
                </a:solidFill>
                <a:latin typeface="Aptos Narrow" panose="020B0004020202020204" pitchFamily="34" charset="0"/>
              </a:rPr>
              <a:t>STEP 7</a:t>
            </a:r>
          </a:p>
          <a:p>
            <a:r>
              <a:rPr lang="en-US" sz="2400" dirty="0">
                <a:solidFill>
                  <a:schemeClr val="bg2"/>
                </a:solidFill>
                <a:latin typeface="Aptos Narrow" panose="020B0004020202020204" pitchFamily="34" charset="0"/>
              </a:rPr>
              <a:t>Select </a:t>
            </a:r>
            <a:r>
              <a:rPr lang="en-US" sz="2400" b="1" dirty="0">
                <a:solidFill>
                  <a:srgbClr val="FFFF00"/>
                </a:solidFill>
                <a:latin typeface="Aptos Narrow" panose="020B0004020202020204" pitchFamily="34" charset="0"/>
              </a:rPr>
              <a:t>SUBMIT</a:t>
            </a:r>
            <a:r>
              <a:rPr lang="en-US" sz="2400" dirty="0">
                <a:solidFill>
                  <a:schemeClr val="bg2"/>
                </a:solidFill>
                <a:latin typeface="Aptos Narrow" panose="020B0004020202020204" pitchFamily="34" charset="0"/>
              </a:rPr>
              <a:t>. An automated copy of the request will be emailed to school districts.</a:t>
            </a:r>
          </a:p>
          <a:p>
            <a:endParaRPr lang="en-US" sz="2800" b="1" dirty="0">
              <a:solidFill>
                <a:schemeClr val="bg2"/>
              </a:solidFill>
              <a:latin typeface="Aptos" panose="020B00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044926E-B51D-31CD-E9CA-3F5D952AC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531" y="3326501"/>
            <a:ext cx="4340791" cy="94500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C6044CA-1C2B-1FFF-858A-6E71C1B409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9531" y="5578423"/>
            <a:ext cx="4505954" cy="51951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5E465C3-4034-F927-72FC-277479712A33}"/>
              </a:ext>
            </a:extLst>
          </p:cNvPr>
          <p:cNvSpPr/>
          <p:nvPr/>
        </p:nvSpPr>
        <p:spPr>
          <a:xfrm>
            <a:off x="11529391" y="292411"/>
            <a:ext cx="344557" cy="41637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2BA1264-3D29-D4D7-94F1-8E967C9CA4DA}"/>
              </a:ext>
            </a:extLst>
          </p:cNvPr>
          <p:cNvSpPr/>
          <p:nvPr/>
        </p:nvSpPr>
        <p:spPr>
          <a:xfrm>
            <a:off x="1570980" y="1003202"/>
            <a:ext cx="1616765" cy="6506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6540B6E-3FD7-EE87-5DA0-18B831C6DDAA}"/>
              </a:ext>
            </a:extLst>
          </p:cNvPr>
          <p:cNvCxnSpPr>
            <a:cxnSpLocks/>
          </p:cNvCxnSpPr>
          <p:nvPr/>
        </p:nvCxnSpPr>
        <p:spPr>
          <a:xfrm flipH="1">
            <a:off x="6142138" y="1440635"/>
            <a:ext cx="62376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55218AC-D543-C5BC-AAD6-E8120E079592}"/>
              </a:ext>
            </a:extLst>
          </p:cNvPr>
          <p:cNvCxnSpPr>
            <a:cxnSpLocks/>
          </p:cNvCxnSpPr>
          <p:nvPr/>
        </p:nvCxnSpPr>
        <p:spPr>
          <a:xfrm flipH="1">
            <a:off x="6142138" y="3684952"/>
            <a:ext cx="62376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D51A067-BBA0-4C3C-690C-531C833E95A5}"/>
              </a:ext>
            </a:extLst>
          </p:cNvPr>
          <p:cNvCxnSpPr>
            <a:cxnSpLocks/>
          </p:cNvCxnSpPr>
          <p:nvPr/>
        </p:nvCxnSpPr>
        <p:spPr>
          <a:xfrm flipH="1">
            <a:off x="6142138" y="5838178"/>
            <a:ext cx="62376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0214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B7F21-9170-AB86-9F20-6770F097E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910194-F0C0-E180-C9FC-83CD87AB0B8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315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3159"/>
                </a:solidFill>
              </a:rPr>
              <a:t>                                                                             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95A8E4-09C0-D6FD-994B-7F80BF080685}"/>
              </a:ext>
            </a:extLst>
          </p:cNvPr>
          <p:cNvSpPr txBox="1"/>
          <p:nvPr/>
        </p:nvSpPr>
        <p:spPr>
          <a:xfrm>
            <a:off x="11251580" y="6376981"/>
            <a:ext cx="7146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A8F29D8-0614-4147-865C-48459CBB4B35}" type="slidenum">
              <a:rPr lang="en-US" sz="1200" b="1" smtClean="0">
                <a:solidFill>
                  <a:schemeClr val="bg1"/>
                </a:solidFill>
              </a:rPr>
              <a:pPr algn="r"/>
              <a:t>7</a:t>
            </a:fld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4F9CED-6822-4121-0C8E-6B1089AEBBF2}"/>
              </a:ext>
            </a:extLst>
          </p:cNvPr>
          <p:cNvSpPr txBox="1"/>
          <p:nvPr/>
        </p:nvSpPr>
        <p:spPr>
          <a:xfrm>
            <a:off x="629767" y="6381731"/>
            <a:ext cx="109791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TEXAS DEPARTMENT OF AGRICULTURE FOOD AND NUTRITION – USDA FOODS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B17A343-9042-B5C5-2D41-BA71A7D97D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5662" y="5344237"/>
            <a:ext cx="1638823" cy="13471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667F82-85EE-3059-C235-CEE63F46BE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07" t="8484" r="7167" b="2848"/>
          <a:stretch>
            <a:fillRect/>
          </a:stretch>
        </p:blipFill>
        <p:spPr bwMode="auto">
          <a:xfrm>
            <a:off x="6467707" y="197814"/>
            <a:ext cx="4066909" cy="59861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CCDEBA6-8EA4-5EED-F728-3860A698E95E}"/>
              </a:ext>
            </a:extLst>
          </p:cNvPr>
          <p:cNvSpPr txBox="1"/>
          <p:nvPr/>
        </p:nvSpPr>
        <p:spPr>
          <a:xfrm>
            <a:off x="947854" y="655743"/>
            <a:ext cx="498459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After the transfer request has been submitted a confirmation email will be delivered to your inbox from Texas Department of Agriculture via SmartSheet.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2A0B02E-FA56-CCFE-2601-12F67683FE1F}"/>
              </a:ext>
            </a:extLst>
          </p:cNvPr>
          <p:cNvSpPr txBox="1"/>
          <p:nvPr/>
        </p:nvSpPr>
        <p:spPr>
          <a:xfrm>
            <a:off x="947854" y="3428999"/>
            <a:ext cx="51481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The email has a Control Number at the top starting with H4529 to easily reference the submission with TDA or Processors.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89A0BF2-56BA-37E8-B991-E00C648D07CA}"/>
              </a:ext>
            </a:extLst>
          </p:cNvPr>
          <p:cNvCxnSpPr/>
          <p:nvPr/>
        </p:nvCxnSpPr>
        <p:spPr>
          <a:xfrm>
            <a:off x="1462358" y="2985736"/>
            <a:ext cx="3456878" cy="0"/>
          </a:xfrm>
          <a:prstGeom prst="line">
            <a:avLst/>
          </a:prstGeom>
          <a:ln>
            <a:solidFill>
              <a:srgbClr val="66B8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8714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66BE3-B67C-1111-462C-159103190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606BD6-B6F8-78CF-690F-A7FE1D95AB67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315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3159"/>
                </a:solidFill>
              </a:rPr>
              <a:t>                                                                             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711C6F-E6AC-5FD8-DCFC-0D0B7782E332}"/>
              </a:ext>
            </a:extLst>
          </p:cNvPr>
          <p:cNvSpPr txBox="1"/>
          <p:nvPr/>
        </p:nvSpPr>
        <p:spPr>
          <a:xfrm>
            <a:off x="11251580" y="6376981"/>
            <a:ext cx="7146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A8F29D8-0614-4147-865C-48459CBB4B35}" type="slidenum">
              <a:rPr lang="en-US" sz="1200" b="1" smtClean="0">
                <a:solidFill>
                  <a:schemeClr val="bg1"/>
                </a:solidFill>
              </a:rPr>
              <a:pPr algn="r"/>
              <a:t>8</a:t>
            </a:fld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5DE04D7-D9D0-36CF-97B6-1DFAFABA0595}"/>
              </a:ext>
            </a:extLst>
          </p:cNvPr>
          <p:cNvSpPr txBox="1"/>
          <p:nvPr/>
        </p:nvSpPr>
        <p:spPr>
          <a:xfrm>
            <a:off x="629767" y="6381731"/>
            <a:ext cx="109791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TEXAS DEPARTMENT OF AGRICULTURE FOOD AND NUTRITION – USDA FOODS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1D65328-3441-FEA5-2D10-4250EAC13C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5662" y="5344237"/>
            <a:ext cx="1638823" cy="134716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FF844B6-C685-EEE0-2732-3579FE36EE6D}"/>
              </a:ext>
            </a:extLst>
          </p:cNvPr>
          <p:cNvSpPr txBox="1"/>
          <p:nvPr/>
        </p:nvSpPr>
        <p:spPr>
          <a:xfrm>
            <a:off x="947854" y="655743"/>
            <a:ext cx="4984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CF600"/>
                </a:solidFill>
                <a:latin typeface="Aptos Narrow" panose="020B0004020202020204" pitchFamily="34" charset="0"/>
              </a:rPr>
              <a:t>Transfer Approved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59FB6DE-F846-C4CC-0472-500EE1B2B393}"/>
              </a:ext>
            </a:extLst>
          </p:cNvPr>
          <p:cNvSpPr txBox="1"/>
          <p:nvPr/>
        </p:nvSpPr>
        <p:spPr>
          <a:xfrm>
            <a:off x="947854" y="3428999"/>
            <a:ext cx="51481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Another email will follow when the transaction is posted and complete.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017D71E-EBF4-EF72-D673-A3B063C0970E}"/>
              </a:ext>
            </a:extLst>
          </p:cNvPr>
          <p:cNvCxnSpPr/>
          <p:nvPr/>
        </p:nvCxnSpPr>
        <p:spPr>
          <a:xfrm>
            <a:off x="1432443" y="2884136"/>
            <a:ext cx="3456878" cy="0"/>
          </a:xfrm>
          <a:prstGeom prst="line">
            <a:avLst/>
          </a:prstGeom>
          <a:ln>
            <a:solidFill>
              <a:srgbClr val="66B8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9F1C24CA-6A60-C10E-FC86-3980852FC7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7192" y="1245060"/>
            <a:ext cx="4686954" cy="36200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85956B-BE14-683E-FC1F-0832BDACD342}"/>
              </a:ext>
            </a:extLst>
          </p:cNvPr>
          <p:cNvSpPr txBox="1"/>
          <p:nvPr/>
        </p:nvSpPr>
        <p:spPr>
          <a:xfrm>
            <a:off x="947853" y="1178963"/>
            <a:ext cx="49845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An email will confirm TDA approved the transfer and on stand-by until the processor conducts the transfer.</a:t>
            </a:r>
          </a:p>
        </p:txBody>
      </p:sp>
    </p:spTree>
    <p:extLst>
      <p:ext uri="{BB962C8B-B14F-4D97-AF65-F5344CB8AC3E}">
        <p14:creationId xmlns:p14="http://schemas.microsoft.com/office/powerpoint/2010/main" val="3643431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9CFEB-4B50-BAB8-1492-A724D32C1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40C044D-4101-572D-F267-4529D63D7D97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315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3159"/>
                </a:solidFill>
              </a:rPr>
              <a:t>                                                                             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F27F96-0CB1-4F61-4981-D5EF03F7DA50}"/>
              </a:ext>
            </a:extLst>
          </p:cNvPr>
          <p:cNvSpPr txBox="1"/>
          <p:nvPr/>
        </p:nvSpPr>
        <p:spPr>
          <a:xfrm>
            <a:off x="11251580" y="6376981"/>
            <a:ext cx="7146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A8F29D8-0614-4147-865C-48459CBB4B35}" type="slidenum">
              <a:rPr lang="en-US" sz="1200" b="1" smtClean="0">
                <a:solidFill>
                  <a:schemeClr val="bg1"/>
                </a:solidFill>
              </a:rPr>
              <a:pPr algn="r"/>
              <a:t>9</a:t>
            </a:fld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118597D-3E43-93A4-E924-567485F2E511}"/>
              </a:ext>
            </a:extLst>
          </p:cNvPr>
          <p:cNvSpPr txBox="1"/>
          <p:nvPr/>
        </p:nvSpPr>
        <p:spPr>
          <a:xfrm>
            <a:off x="629767" y="6381731"/>
            <a:ext cx="109791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TEXAS DEPARTMENT OF AGRICULTURE FOOD AND NUTRITION – USDA FOODS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B9A0BD3-B707-42FB-0F1D-38C95BD463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5662" y="5344237"/>
            <a:ext cx="1638823" cy="134716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3A2D708-DA09-B6B8-31C8-5C34315FFF10}"/>
              </a:ext>
            </a:extLst>
          </p:cNvPr>
          <p:cNvSpPr txBox="1"/>
          <p:nvPr/>
        </p:nvSpPr>
        <p:spPr>
          <a:xfrm>
            <a:off x="947854" y="655743"/>
            <a:ext cx="54306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CF600"/>
                </a:solidFill>
                <a:latin typeface="Aptos Narrow" panose="020B0004020202020204" pitchFamily="34" charset="0"/>
              </a:rPr>
              <a:t>Transfer Approved w/Adjusted Amount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043017-6553-DEC2-3A2D-65D38E4CDED0}"/>
              </a:ext>
            </a:extLst>
          </p:cNvPr>
          <p:cNvSpPr txBox="1"/>
          <p:nvPr/>
        </p:nvSpPr>
        <p:spPr>
          <a:xfrm>
            <a:off x="947854" y="3428999"/>
            <a:ext cx="51481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Transferred amount depends on the Average Monthly Usage (AMU) up to 3 months.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F0A46A3-16BF-8028-D67C-F176D1CB8284}"/>
              </a:ext>
            </a:extLst>
          </p:cNvPr>
          <p:cNvCxnSpPr/>
          <p:nvPr/>
        </p:nvCxnSpPr>
        <p:spPr>
          <a:xfrm>
            <a:off x="1546743" y="2973036"/>
            <a:ext cx="3456878" cy="0"/>
          </a:xfrm>
          <a:prstGeom prst="line">
            <a:avLst/>
          </a:prstGeom>
          <a:ln>
            <a:solidFill>
              <a:srgbClr val="66B8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5019F5F-C844-157B-4E2D-37B31DEDC19B}"/>
              </a:ext>
            </a:extLst>
          </p:cNvPr>
          <p:cNvSpPr txBox="1"/>
          <p:nvPr/>
        </p:nvSpPr>
        <p:spPr>
          <a:xfrm>
            <a:off x="947853" y="1627182"/>
            <a:ext cx="49845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An email will confirm what the final transfer amount being transferred is.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C1D63A-76D1-A53C-2941-1B3B686CFC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0313" y="1113796"/>
            <a:ext cx="4620270" cy="397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099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D549F-47CD-DD55-A72B-2AB552898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5D70359-C67D-F693-608A-A397DFAF0845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315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3159"/>
                </a:solidFill>
              </a:rPr>
              <a:t>                                                                             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79FC40-FB01-0343-A042-FE6925EB422C}"/>
              </a:ext>
            </a:extLst>
          </p:cNvPr>
          <p:cNvSpPr txBox="1"/>
          <p:nvPr/>
        </p:nvSpPr>
        <p:spPr>
          <a:xfrm>
            <a:off x="11251580" y="6376981"/>
            <a:ext cx="7146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A8F29D8-0614-4147-865C-48459CBB4B35}" type="slidenum">
              <a:rPr lang="en-US" sz="1200" b="1" smtClean="0">
                <a:solidFill>
                  <a:schemeClr val="bg1"/>
                </a:solidFill>
              </a:rPr>
              <a:pPr algn="r"/>
              <a:t>10</a:t>
            </a:fld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D81A43B-4D10-3A87-AF6C-DCED3C42D145}"/>
              </a:ext>
            </a:extLst>
          </p:cNvPr>
          <p:cNvSpPr txBox="1"/>
          <p:nvPr/>
        </p:nvSpPr>
        <p:spPr>
          <a:xfrm>
            <a:off x="629767" y="6381731"/>
            <a:ext cx="109791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TEXAS DEPARTMENT OF AGRICULTURE FOOD AND NUTRITION – USDA FOODS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45385F1-729B-0668-F6C1-1249057830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5662" y="5344237"/>
            <a:ext cx="1638823" cy="134716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57A6423-6F2C-FA02-C520-E9B57E7D88A2}"/>
              </a:ext>
            </a:extLst>
          </p:cNvPr>
          <p:cNvSpPr txBox="1"/>
          <p:nvPr/>
        </p:nvSpPr>
        <p:spPr>
          <a:xfrm>
            <a:off x="947854" y="655743"/>
            <a:ext cx="4984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CF600"/>
                </a:solidFill>
                <a:latin typeface="Aptos Narrow" panose="020B0004020202020204" pitchFamily="34" charset="0"/>
              </a:rPr>
              <a:t>Transfer Has Posted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76BC6B2-5BBC-7B17-50E8-AA2FCCBFA38E}"/>
              </a:ext>
            </a:extLst>
          </p:cNvPr>
          <p:cNvSpPr txBox="1"/>
          <p:nvPr/>
        </p:nvSpPr>
        <p:spPr>
          <a:xfrm>
            <a:off x="947854" y="3224108"/>
            <a:ext cx="51481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The tracking systems post within 24 hours.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Validate the transfer amount is in your tracking system account.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874C9BD-D961-DC90-F7E4-EB185F1F5730}"/>
              </a:ext>
            </a:extLst>
          </p:cNvPr>
          <p:cNvCxnSpPr/>
          <p:nvPr/>
        </p:nvCxnSpPr>
        <p:spPr>
          <a:xfrm>
            <a:off x="1843358" y="3049236"/>
            <a:ext cx="3456878" cy="0"/>
          </a:xfrm>
          <a:prstGeom prst="line">
            <a:avLst/>
          </a:prstGeom>
          <a:ln>
            <a:solidFill>
              <a:srgbClr val="66B8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94FF30B-5D5E-E7C7-B6F4-F41D7CFE05BB}"/>
              </a:ext>
            </a:extLst>
          </p:cNvPr>
          <p:cNvSpPr txBox="1"/>
          <p:nvPr/>
        </p:nvSpPr>
        <p:spPr>
          <a:xfrm>
            <a:off x="940420" y="1160083"/>
            <a:ext cx="49845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Processors will notify TDA when transfer is posted.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TDA will notify School Districts of the transfer completion.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B5951D-33A3-9C29-8E23-4BC0A7CDF1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0837" y="695465"/>
            <a:ext cx="4610743" cy="468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301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A5094-A17A-83CD-16B9-47309E0DC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9AD301B-E744-CF00-BEE2-1F68CB965FFE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315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3159"/>
                </a:solidFill>
              </a:rPr>
              <a:t>                                                                                                                                        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0CBE6A-101D-018E-7744-71D9E4D0B147}"/>
              </a:ext>
            </a:extLst>
          </p:cNvPr>
          <p:cNvSpPr txBox="1"/>
          <p:nvPr/>
        </p:nvSpPr>
        <p:spPr>
          <a:xfrm>
            <a:off x="0" y="2788954"/>
            <a:ext cx="1219200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66FF33"/>
                </a:solidFill>
                <a:latin typeface="Aptos Narrow" panose="020B0004020202020204" pitchFamily="34" charset="0"/>
              </a:rPr>
              <a:t>H4529 Waitlist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7DBD70-F6BD-F3D7-4B5C-9104EE3EF90E}"/>
              </a:ext>
            </a:extLst>
          </p:cNvPr>
          <p:cNvSpPr txBox="1"/>
          <p:nvPr/>
        </p:nvSpPr>
        <p:spPr>
          <a:xfrm>
            <a:off x="4967111" y="3971211"/>
            <a:ext cx="2257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ptos Narrow" panose="020B0004020202020204" pitchFamily="34" charset="0"/>
              </a:rPr>
              <a:t>OCTOBER 2026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6F18FD0-3CFA-71F3-7189-0285989EB6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15662" y="5344237"/>
            <a:ext cx="1638823" cy="134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9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12BBB-4536-A9E2-F085-C559C1F0B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E953BB-7F0C-D54A-75F0-33AD5AB005A9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315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3159"/>
                </a:solidFill>
              </a:rPr>
              <a:t>                                                                             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5243D2-8A71-DFFE-0413-22BA293C49D0}"/>
              </a:ext>
            </a:extLst>
          </p:cNvPr>
          <p:cNvSpPr txBox="1"/>
          <p:nvPr/>
        </p:nvSpPr>
        <p:spPr>
          <a:xfrm>
            <a:off x="11251580" y="6376981"/>
            <a:ext cx="7146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A8F29D8-0614-4147-865C-48459CBB4B35}" type="slidenum">
              <a:rPr lang="en-US" sz="1200" b="1" smtClean="0">
                <a:solidFill>
                  <a:schemeClr val="bg1"/>
                </a:solidFill>
              </a:rPr>
              <a:pPr algn="r"/>
              <a:t>12</a:t>
            </a:fld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7F2A193-C40D-18A2-53B6-8804F3CD0F45}"/>
              </a:ext>
            </a:extLst>
          </p:cNvPr>
          <p:cNvSpPr txBox="1"/>
          <p:nvPr/>
        </p:nvSpPr>
        <p:spPr>
          <a:xfrm>
            <a:off x="629767" y="6381731"/>
            <a:ext cx="109791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TEXAS DEPARTMENT OF AGRICULTURE FOOD AND NUTRITION – USDA FOODS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06AC9F3-8FF1-F811-EC68-E7DC3137BC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5662" y="5344237"/>
            <a:ext cx="1638823" cy="134716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8978E7C-F45E-F320-1D15-BE983850DCAA}"/>
              </a:ext>
            </a:extLst>
          </p:cNvPr>
          <p:cNvSpPr txBox="1"/>
          <p:nvPr/>
        </p:nvSpPr>
        <p:spPr>
          <a:xfrm>
            <a:off x="947854" y="655743"/>
            <a:ext cx="49845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CF600"/>
                </a:solidFill>
                <a:latin typeface="Aptos Narrow" panose="020B0004020202020204" pitchFamily="34" charset="0"/>
              </a:rPr>
              <a:t>State Account Depleted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C90B42-5B6D-D897-C78C-2BC28F3C6C1E}"/>
              </a:ext>
            </a:extLst>
          </p:cNvPr>
          <p:cNvSpPr txBox="1"/>
          <p:nvPr/>
        </p:nvSpPr>
        <p:spPr>
          <a:xfrm>
            <a:off x="947854" y="3428999"/>
            <a:ext cx="48814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Order of fulfilling is first-come, first-served according to submission.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7EA3D99-4C66-E1FC-B013-0EA0037BE068}"/>
              </a:ext>
            </a:extLst>
          </p:cNvPr>
          <p:cNvCxnSpPr/>
          <p:nvPr/>
        </p:nvCxnSpPr>
        <p:spPr>
          <a:xfrm>
            <a:off x="1449658" y="2965923"/>
            <a:ext cx="3456878" cy="0"/>
          </a:xfrm>
          <a:prstGeom prst="line">
            <a:avLst/>
          </a:prstGeom>
          <a:ln>
            <a:solidFill>
              <a:srgbClr val="66B8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A6D407E-424A-2811-7119-EA85246DC6C2}"/>
              </a:ext>
            </a:extLst>
          </p:cNvPr>
          <p:cNvSpPr txBox="1"/>
          <p:nvPr/>
        </p:nvSpPr>
        <p:spPr>
          <a:xfrm>
            <a:off x="986755" y="1251479"/>
            <a:ext cx="46901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If State Account(s) have no inventory, eligible requests are automatically placed on a Waitlist.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95E822-696C-EAEB-79E5-3B6751D548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0652" y="743920"/>
            <a:ext cx="5197831" cy="418492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7F94450-E7DF-F82D-8A4C-CDCA379DE839}"/>
              </a:ext>
            </a:extLst>
          </p:cNvPr>
          <p:cNvSpPr/>
          <p:nvPr/>
        </p:nvSpPr>
        <p:spPr>
          <a:xfrm>
            <a:off x="9889124" y="2836380"/>
            <a:ext cx="1435608" cy="1537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ysClr val="windowText" lastClr="000000"/>
                </a:solidFill>
              </a:rPr>
              <a:t>40 LBS</a:t>
            </a:r>
          </a:p>
        </p:txBody>
      </p:sp>
    </p:spTree>
    <p:extLst>
      <p:ext uri="{BB962C8B-B14F-4D97-AF65-F5344CB8AC3E}">
        <p14:creationId xmlns:p14="http://schemas.microsoft.com/office/powerpoint/2010/main" val="1461314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49921-8CDF-7813-3504-236ADCAB8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289141D-14F2-0AD2-06A1-25E01C3FFDA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315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3159"/>
                </a:solidFill>
              </a:rPr>
              <a:t>                                                                                                                                        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3DACAA-497C-1E08-4550-3C1B836B04A0}"/>
              </a:ext>
            </a:extLst>
          </p:cNvPr>
          <p:cNvSpPr txBox="1"/>
          <p:nvPr/>
        </p:nvSpPr>
        <p:spPr>
          <a:xfrm>
            <a:off x="0" y="2788954"/>
            <a:ext cx="1219200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66FF33"/>
                </a:solidFill>
                <a:latin typeface="Aptos Narrow" panose="020B0004020202020204" pitchFamily="34" charset="0"/>
              </a:rPr>
              <a:t>H4529 Transfer Not Approved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EDE0F49-64F4-720F-86A3-50F6B8914818}"/>
              </a:ext>
            </a:extLst>
          </p:cNvPr>
          <p:cNvSpPr txBox="1"/>
          <p:nvPr/>
        </p:nvSpPr>
        <p:spPr>
          <a:xfrm>
            <a:off x="4967111" y="3971211"/>
            <a:ext cx="2257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ptos Narrow" panose="020B0004020202020204" pitchFamily="34" charset="0"/>
              </a:rPr>
              <a:t>OCTOBER 2026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0F28269-9959-B9CB-391A-D0F715E6A6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15662" y="5344237"/>
            <a:ext cx="1638823" cy="134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16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A214D-4AB1-0EE1-E9E9-2BAE618A8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17CDDA-D6E3-5102-DDB5-D300D86F88E0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315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3159"/>
                </a:solidFill>
              </a:rPr>
              <a:t>                                                                             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382D14-5A9C-71B3-3F95-2FF259633C06}"/>
              </a:ext>
            </a:extLst>
          </p:cNvPr>
          <p:cNvSpPr txBox="1"/>
          <p:nvPr/>
        </p:nvSpPr>
        <p:spPr>
          <a:xfrm>
            <a:off x="11251580" y="6376981"/>
            <a:ext cx="7146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A8F29D8-0614-4147-865C-48459CBB4B35}" type="slidenum">
              <a:rPr lang="en-US" sz="1200" b="1" smtClean="0">
                <a:solidFill>
                  <a:schemeClr val="bg1"/>
                </a:solidFill>
              </a:rPr>
              <a:pPr algn="r"/>
              <a:t>14</a:t>
            </a:fld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29DD719-C79F-85A3-D263-9DCE915F058D}"/>
              </a:ext>
            </a:extLst>
          </p:cNvPr>
          <p:cNvSpPr txBox="1"/>
          <p:nvPr/>
        </p:nvSpPr>
        <p:spPr>
          <a:xfrm>
            <a:off x="629767" y="6381731"/>
            <a:ext cx="109791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TEXAS DEPARTMENT OF AGRICULTURE FOOD AND NUTRITION – USDA FOODS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BD9892C-7465-4A9B-12BC-E6FF85A4D8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5662" y="5344237"/>
            <a:ext cx="1638823" cy="134716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975C29D-4405-5EBC-CEBC-4DD98DCADED9}"/>
              </a:ext>
            </a:extLst>
          </p:cNvPr>
          <p:cNvSpPr txBox="1"/>
          <p:nvPr/>
        </p:nvSpPr>
        <p:spPr>
          <a:xfrm>
            <a:off x="947854" y="655743"/>
            <a:ext cx="4984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CF600"/>
                </a:solidFill>
                <a:latin typeface="Aptos Narrow" panose="020B0004020202020204" pitchFamily="34" charset="0"/>
              </a:rPr>
              <a:t>Transfer Not Approved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87F269-2454-4050-011E-AF21B1AD3447}"/>
              </a:ext>
            </a:extLst>
          </p:cNvPr>
          <p:cNvSpPr txBox="1"/>
          <p:nvPr/>
        </p:nvSpPr>
        <p:spPr>
          <a:xfrm>
            <a:off x="947854" y="3492490"/>
            <a:ext cx="48560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ESC is your primary contact and provides technical assistance and support.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38CE78C-BD62-15BB-5278-9E044C2504AB}"/>
              </a:ext>
            </a:extLst>
          </p:cNvPr>
          <p:cNvCxnSpPr/>
          <p:nvPr/>
        </p:nvCxnSpPr>
        <p:spPr>
          <a:xfrm>
            <a:off x="1462358" y="2982951"/>
            <a:ext cx="3456878" cy="0"/>
          </a:xfrm>
          <a:prstGeom prst="line">
            <a:avLst/>
          </a:prstGeom>
          <a:ln>
            <a:solidFill>
              <a:srgbClr val="66B8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82C5F55-1ED2-F000-E644-3744CAAFA669}"/>
              </a:ext>
            </a:extLst>
          </p:cNvPr>
          <p:cNvSpPr txBox="1"/>
          <p:nvPr/>
        </p:nvSpPr>
        <p:spPr>
          <a:xfrm>
            <a:off x="986754" y="1251479"/>
            <a:ext cx="49845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If account does not meet criteria, a notification stating the reason why is listed.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654A08-8F09-7A7E-50E3-557EC0FB04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53"/>
          <a:stretch>
            <a:fillRect/>
          </a:stretch>
        </p:blipFill>
        <p:spPr>
          <a:xfrm>
            <a:off x="6066361" y="1037063"/>
            <a:ext cx="5185219" cy="389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303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B2E3C-B292-D4F5-B64B-F21F3A866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083C88-6111-9D3B-3143-FCC8A332F644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315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3159"/>
                </a:solidFill>
              </a:rPr>
              <a:t>                                                                             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C6C936-57F2-F796-712E-92353A998273}"/>
              </a:ext>
            </a:extLst>
          </p:cNvPr>
          <p:cNvSpPr txBox="1"/>
          <p:nvPr/>
        </p:nvSpPr>
        <p:spPr>
          <a:xfrm>
            <a:off x="11251580" y="6376981"/>
            <a:ext cx="7146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A8F29D8-0614-4147-865C-48459CBB4B35}" type="slidenum">
              <a:rPr lang="en-US" sz="1200" b="1" smtClean="0">
                <a:solidFill>
                  <a:schemeClr val="bg1"/>
                </a:solidFill>
              </a:rPr>
              <a:pPr algn="r"/>
              <a:t>15</a:t>
            </a:fld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F6F72AD-46CC-4C6A-1A35-74B6235E3608}"/>
              </a:ext>
            </a:extLst>
          </p:cNvPr>
          <p:cNvSpPr txBox="1"/>
          <p:nvPr/>
        </p:nvSpPr>
        <p:spPr>
          <a:xfrm>
            <a:off x="629767" y="6381731"/>
            <a:ext cx="109791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TEXAS DEPARTMENT OF AGRICULTURE FOOD AND NUTRITION – USDA FOODS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4E1C25B-1ADB-3CE3-7D96-3F82F83833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5662" y="5344237"/>
            <a:ext cx="1638823" cy="134716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103DF52-8840-B148-BD92-E2C06A37A997}"/>
              </a:ext>
            </a:extLst>
          </p:cNvPr>
          <p:cNvSpPr txBox="1"/>
          <p:nvPr/>
        </p:nvSpPr>
        <p:spPr>
          <a:xfrm>
            <a:off x="947854" y="655743"/>
            <a:ext cx="49845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CF600"/>
                </a:solidFill>
                <a:latin typeface="Aptos Narrow" panose="020B0004020202020204" pitchFamily="34" charset="0"/>
              </a:rPr>
              <a:t>Transfer Not Approved – ESC Contacted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7E9BF7-D66A-6811-DBBB-F76A3D1DF942}"/>
              </a:ext>
            </a:extLst>
          </p:cNvPr>
          <p:cNvSpPr txBox="1"/>
          <p:nvPr/>
        </p:nvSpPr>
        <p:spPr>
          <a:xfrm>
            <a:off x="947854" y="3428999"/>
            <a:ext cx="51481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ESCs assist in menu planning, forecasting and usage plans to drawdown the inventory to an acceptable rate.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847ACF7-561C-16FB-FBD9-DFAAD3679278}"/>
              </a:ext>
            </a:extLst>
          </p:cNvPr>
          <p:cNvCxnSpPr/>
          <p:nvPr/>
        </p:nvCxnSpPr>
        <p:spPr>
          <a:xfrm>
            <a:off x="1449658" y="2960336"/>
            <a:ext cx="3456878" cy="0"/>
          </a:xfrm>
          <a:prstGeom prst="line">
            <a:avLst/>
          </a:prstGeom>
          <a:ln>
            <a:solidFill>
              <a:srgbClr val="66B8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A2236EB-1EA6-48A5-50A9-9D0E355166A6}"/>
              </a:ext>
            </a:extLst>
          </p:cNvPr>
          <p:cNvSpPr txBox="1"/>
          <p:nvPr/>
        </p:nvSpPr>
        <p:spPr>
          <a:xfrm>
            <a:off x="947853" y="1615685"/>
            <a:ext cx="49845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If request is not approved, TDA notifies the Regional ESC staff to assist.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1F21F-EE80-6C6C-1A99-532150B669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1684" y="591798"/>
            <a:ext cx="5028927" cy="434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888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1A563-BAD6-2383-9733-06B5368E1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7A824DD-EB66-000A-E260-58932EC09FE1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315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3159"/>
                </a:solidFill>
              </a:rPr>
              <a:t>                                                                                                                                        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2B3F61-7EA4-8BBF-9EE6-1C4F5F230AE5}"/>
              </a:ext>
            </a:extLst>
          </p:cNvPr>
          <p:cNvSpPr txBox="1"/>
          <p:nvPr/>
        </p:nvSpPr>
        <p:spPr>
          <a:xfrm>
            <a:off x="0" y="2788954"/>
            <a:ext cx="1219200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66FF33"/>
                </a:solidFill>
                <a:latin typeface="Aptos Narrow" panose="020B0004020202020204" pitchFamily="34" charset="0"/>
              </a:rPr>
              <a:t>H4529 Releasing to Processor or Warehouse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280542-41C5-64FF-31E5-32BF24AA58E6}"/>
              </a:ext>
            </a:extLst>
          </p:cNvPr>
          <p:cNvSpPr txBox="1"/>
          <p:nvPr/>
        </p:nvSpPr>
        <p:spPr>
          <a:xfrm>
            <a:off x="4967111" y="3971211"/>
            <a:ext cx="2257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ptos Narrow" panose="020B0004020202020204" pitchFamily="34" charset="0"/>
              </a:rPr>
              <a:t>OCTOBER 2026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FB35663-4880-C18F-C25E-5197B77928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15662" y="5344237"/>
            <a:ext cx="1638823" cy="134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5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67CB6-2477-F152-A28B-B30A3324D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4A1A0E8-943B-B5BE-2B6B-CD2DBC129ADF}"/>
              </a:ext>
            </a:extLst>
          </p:cNvPr>
          <p:cNvSpPr/>
          <p:nvPr/>
        </p:nvSpPr>
        <p:spPr>
          <a:xfrm>
            <a:off x="0" y="0"/>
            <a:ext cx="12192000" cy="7083972"/>
          </a:xfrm>
          <a:prstGeom prst="rect">
            <a:avLst/>
          </a:prstGeom>
          <a:solidFill>
            <a:srgbClr val="0131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328E70-294F-60A1-BB91-CCC10CD66AA8}"/>
              </a:ext>
            </a:extLst>
          </p:cNvPr>
          <p:cNvSpPr txBox="1"/>
          <p:nvPr/>
        </p:nvSpPr>
        <p:spPr>
          <a:xfrm>
            <a:off x="441434" y="126124"/>
            <a:ext cx="11340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2"/>
                </a:solidFill>
                <a:latin typeface="Aptos" panose="020B0004020202020204" pitchFamily="34" charset="0"/>
              </a:rPr>
              <a:t>Processing (Releasing)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13DD18D-6602-C41B-B9BE-633B9E89D26E}"/>
              </a:ext>
            </a:extLst>
          </p:cNvPr>
          <p:cNvCxnSpPr/>
          <p:nvPr/>
        </p:nvCxnSpPr>
        <p:spPr>
          <a:xfrm>
            <a:off x="397565" y="760067"/>
            <a:ext cx="11476383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892C1C5A-A765-18A3-1BA8-FFC3DA2CC7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43" r="4672" b="1851"/>
          <a:stretch>
            <a:fillRect/>
          </a:stretch>
        </p:blipFill>
        <p:spPr>
          <a:xfrm>
            <a:off x="1211784" y="898579"/>
            <a:ext cx="4506441" cy="433444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5CD9411-8698-7192-877C-748C07A095E6}"/>
              </a:ext>
            </a:extLst>
          </p:cNvPr>
          <p:cNvSpPr/>
          <p:nvPr/>
        </p:nvSpPr>
        <p:spPr>
          <a:xfrm>
            <a:off x="11529391" y="292411"/>
            <a:ext cx="344557" cy="41637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F70AD66-EEC0-65E8-36EB-13FD3BD6BC71}"/>
              </a:ext>
            </a:extLst>
          </p:cNvPr>
          <p:cNvGrpSpPr/>
          <p:nvPr/>
        </p:nvGrpSpPr>
        <p:grpSpPr>
          <a:xfrm>
            <a:off x="6930009" y="1204286"/>
            <a:ext cx="4505954" cy="4893647"/>
            <a:chOff x="6905297" y="733563"/>
            <a:chExt cx="4505954" cy="489364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5669631-55B1-CF23-F183-34DB64844804}"/>
                </a:ext>
              </a:extLst>
            </p:cNvPr>
            <p:cNvSpPr txBox="1"/>
            <p:nvPr/>
          </p:nvSpPr>
          <p:spPr>
            <a:xfrm>
              <a:off x="6905297" y="733563"/>
              <a:ext cx="4505954" cy="48936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u="sng" dirty="0">
                  <a:solidFill>
                    <a:srgbClr val="FCF600"/>
                  </a:solidFill>
                  <a:latin typeface="Aptos Narrow" panose="020B0004020202020204" pitchFamily="34" charset="0"/>
                </a:rPr>
                <a:t>STEP 1</a:t>
              </a:r>
            </a:p>
            <a:p>
              <a:r>
                <a:rPr lang="en-US" sz="2400" dirty="0">
                  <a:solidFill>
                    <a:schemeClr val="bg1"/>
                  </a:solidFill>
                  <a:latin typeface="Aptos Narrow" panose="020B0004020202020204" pitchFamily="34" charset="0"/>
                </a:rPr>
                <a:t>Selecting Releasing sends the inventory back to the State Account.</a:t>
              </a:r>
            </a:p>
            <a:p>
              <a:endParaRPr lang="en-US" sz="2400" dirty="0">
                <a:solidFill>
                  <a:schemeClr val="bg1"/>
                </a:solidFill>
                <a:latin typeface="Aptos Narrow" panose="020B0004020202020204" pitchFamily="34" charset="0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bg1"/>
                  </a:solidFill>
                  <a:latin typeface="Aptos Narrow" panose="020B0004020202020204" pitchFamily="34" charset="0"/>
                </a:rPr>
                <a:t>An automatic notification will be sent to your Education Service Center Representative for technical assistance.</a:t>
              </a:r>
            </a:p>
            <a:p>
              <a:endParaRPr lang="en-US" sz="2400" dirty="0">
                <a:solidFill>
                  <a:schemeClr val="bg1"/>
                </a:solidFill>
                <a:latin typeface="Aptos Narrow" panose="020B0004020202020204" pitchFamily="34" charset="0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bg1"/>
                  </a:solidFill>
                  <a:latin typeface="Aptos Narrow" panose="020B0004020202020204" pitchFamily="34" charset="0"/>
                </a:rPr>
                <a:t>The ESC will contact you to discuss options to utilize these pounds.</a:t>
              </a:r>
            </a:p>
          </p:txBody>
        </p:sp>
        <p:sp>
          <p:nvSpPr>
            <p:cNvPr id="8" name="Flowchart: Connector 7">
              <a:extLst>
                <a:ext uri="{FF2B5EF4-FFF2-40B4-BE49-F238E27FC236}">
                  <a16:creationId xmlns:a16="http://schemas.microsoft.com/office/drawing/2014/main" id="{48A2160E-CEC2-4F7E-3510-7AAE4DC002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90611" y="4461394"/>
              <a:ext cx="184926" cy="182880"/>
            </a:xfrm>
            <a:prstGeom prst="flowChartConnector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lowchart: Connector 10">
              <a:extLst>
                <a:ext uri="{FF2B5EF4-FFF2-40B4-BE49-F238E27FC236}">
                  <a16:creationId xmlns:a16="http://schemas.microsoft.com/office/drawing/2014/main" id="{36DFECF6-F487-8CB5-16CA-D2C941B5D4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90611" y="2709027"/>
              <a:ext cx="184926" cy="182880"/>
            </a:xfrm>
            <a:prstGeom prst="flowChartConnector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27724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6949D9-C7B0-EF30-7485-4FF6F6E8A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943E05C-2283-C392-81F8-9C714ED40893}"/>
              </a:ext>
            </a:extLst>
          </p:cNvPr>
          <p:cNvSpPr/>
          <p:nvPr/>
        </p:nvSpPr>
        <p:spPr>
          <a:xfrm>
            <a:off x="0" y="0"/>
            <a:ext cx="12192000" cy="7083972"/>
          </a:xfrm>
          <a:prstGeom prst="rect">
            <a:avLst/>
          </a:prstGeom>
          <a:solidFill>
            <a:srgbClr val="0131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102023-FA3B-78F2-5D2B-DB27A2754D24}"/>
              </a:ext>
            </a:extLst>
          </p:cNvPr>
          <p:cNvSpPr txBox="1"/>
          <p:nvPr/>
        </p:nvSpPr>
        <p:spPr>
          <a:xfrm>
            <a:off x="7023437" y="1095162"/>
            <a:ext cx="4505954" cy="52629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rgbClr val="FCF600"/>
                </a:solidFill>
                <a:latin typeface="Aptos Narrow" panose="020B0004020202020204" pitchFamily="34" charset="0"/>
              </a:rPr>
              <a:t>STEP 2</a:t>
            </a:r>
          </a:p>
          <a:p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Select the Processor and Material Code.</a:t>
            </a:r>
          </a:p>
          <a:p>
            <a:endParaRPr lang="en-US" sz="2400" b="1" dirty="0">
              <a:solidFill>
                <a:schemeClr val="bg1"/>
              </a:solidFill>
              <a:latin typeface="Aptos Narrow" panose="020B00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ptos Narrow" panose="020B00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ptos Narrow" panose="020B00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ptos Narrow" panose="020B00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ptos Narrow" panose="020B00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ptos Narrow" panose="020B000402020202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ptos Narrow" panose="020B0004020202020204" pitchFamily="34" charset="0"/>
            </a:endParaRPr>
          </a:p>
          <a:p>
            <a:r>
              <a:rPr lang="en-US" sz="2400" b="1" u="sng" dirty="0">
                <a:solidFill>
                  <a:srgbClr val="FCF600"/>
                </a:solidFill>
                <a:latin typeface="Aptos Narrow" panose="020B0004020202020204" pitchFamily="34" charset="0"/>
              </a:rPr>
              <a:t>STEP 3</a:t>
            </a:r>
          </a:p>
          <a:p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Enter the number of pounds willingly released to the State Account.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165507-76E9-6978-EE40-43220ED3229D}"/>
              </a:ext>
            </a:extLst>
          </p:cNvPr>
          <p:cNvSpPr txBox="1"/>
          <p:nvPr/>
        </p:nvSpPr>
        <p:spPr>
          <a:xfrm>
            <a:off x="441434" y="126124"/>
            <a:ext cx="11340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2"/>
                </a:solidFill>
                <a:latin typeface="Aptos" panose="020B0004020202020204" pitchFamily="34" charset="0"/>
              </a:rPr>
              <a:t>Processing (Releasing)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B7B8333-609E-B184-C02B-6ADB9E7C5813}"/>
              </a:ext>
            </a:extLst>
          </p:cNvPr>
          <p:cNvCxnSpPr/>
          <p:nvPr/>
        </p:nvCxnSpPr>
        <p:spPr>
          <a:xfrm>
            <a:off x="397565" y="760067"/>
            <a:ext cx="11476383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0AEC11F-4228-58F1-0770-BDCC881AFF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323" y="898579"/>
            <a:ext cx="4757745" cy="25523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1C1F60B-9877-0749-32DE-1177B95EAB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323" y="4531080"/>
            <a:ext cx="4937760" cy="136017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93AC5A8-2DCA-173A-7DBC-A4DAE922C3C0}"/>
              </a:ext>
            </a:extLst>
          </p:cNvPr>
          <p:cNvSpPr/>
          <p:nvPr/>
        </p:nvSpPr>
        <p:spPr>
          <a:xfrm>
            <a:off x="11529391" y="292411"/>
            <a:ext cx="344557" cy="41637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B21F793-9399-0827-35DD-688AAE3D911D}"/>
              </a:ext>
            </a:extLst>
          </p:cNvPr>
          <p:cNvCxnSpPr>
            <a:cxnSpLocks/>
          </p:cNvCxnSpPr>
          <p:nvPr/>
        </p:nvCxnSpPr>
        <p:spPr>
          <a:xfrm flipH="1">
            <a:off x="6135756" y="1683942"/>
            <a:ext cx="62376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808A88C-3A1C-00E1-C6D3-A587B8FCA407}"/>
              </a:ext>
            </a:extLst>
          </p:cNvPr>
          <p:cNvCxnSpPr>
            <a:cxnSpLocks/>
          </p:cNvCxnSpPr>
          <p:nvPr/>
        </p:nvCxnSpPr>
        <p:spPr>
          <a:xfrm flipH="1">
            <a:off x="6135756" y="5216217"/>
            <a:ext cx="62376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7676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B923A-3596-72BC-DD04-13623AF62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8527C0-3A09-631C-93EF-46B50AB0E1C7}"/>
              </a:ext>
            </a:extLst>
          </p:cNvPr>
          <p:cNvSpPr/>
          <p:nvPr/>
        </p:nvSpPr>
        <p:spPr>
          <a:xfrm>
            <a:off x="0" y="73578"/>
            <a:ext cx="12192000" cy="7083972"/>
          </a:xfrm>
          <a:prstGeom prst="rect">
            <a:avLst/>
          </a:prstGeom>
          <a:solidFill>
            <a:srgbClr val="0131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70312D-E94C-5911-BFD8-D68BF724ACDA}"/>
              </a:ext>
            </a:extLst>
          </p:cNvPr>
          <p:cNvSpPr txBox="1"/>
          <p:nvPr/>
        </p:nvSpPr>
        <p:spPr>
          <a:xfrm>
            <a:off x="441434" y="126124"/>
            <a:ext cx="11340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2"/>
                </a:solidFill>
                <a:latin typeface="Aptos" panose="020B0004020202020204" pitchFamily="34" charset="0"/>
              </a:rPr>
              <a:t>Processing (Releasing)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ECF640B-30E4-86F4-2F6E-E7FAB3D99553}"/>
              </a:ext>
            </a:extLst>
          </p:cNvPr>
          <p:cNvCxnSpPr/>
          <p:nvPr/>
        </p:nvCxnSpPr>
        <p:spPr>
          <a:xfrm>
            <a:off x="397565" y="760067"/>
            <a:ext cx="11476383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B419CAFB-CA60-CDDE-0803-993AF77BBF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68" t="52571" r="7164"/>
          <a:stretch>
            <a:fillRect/>
          </a:stretch>
        </p:blipFill>
        <p:spPr>
          <a:xfrm>
            <a:off x="798134" y="903502"/>
            <a:ext cx="5006319" cy="16234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57DA7B-AF0E-80EC-A1F6-B29624F77C9A}"/>
              </a:ext>
            </a:extLst>
          </p:cNvPr>
          <p:cNvSpPr txBox="1"/>
          <p:nvPr/>
        </p:nvSpPr>
        <p:spPr>
          <a:xfrm>
            <a:off x="6905297" y="733563"/>
            <a:ext cx="4505954" cy="59400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rgbClr val="FCF600"/>
                </a:solidFill>
                <a:latin typeface="Aptos Narrow" panose="020B0004020202020204" pitchFamily="34" charset="0"/>
              </a:rPr>
              <a:t>STEP 4</a:t>
            </a:r>
          </a:p>
          <a:p>
            <a:r>
              <a:rPr lang="en-US" sz="2400" dirty="0">
                <a:solidFill>
                  <a:schemeClr val="bg2"/>
                </a:solidFill>
                <a:latin typeface="Aptos Narrow" panose="020B0004020202020204" pitchFamily="34" charset="0"/>
              </a:rPr>
              <a:t>Select your School District.</a:t>
            </a:r>
          </a:p>
          <a:p>
            <a:r>
              <a:rPr lang="en-US" sz="2400" dirty="0">
                <a:solidFill>
                  <a:schemeClr val="bg2"/>
                </a:solidFill>
                <a:latin typeface="Aptos Narrow" panose="020B0004020202020204" pitchFamily="34" charset="0"/>
              </a:rPr>
              <a:t>Enter the first three letters of the district to manage the search.</a:t>
            </a:r>
          </a:p>
          <a:p>
            <a:endParaRPr lang="en-US" sz="2400" b="1" dirty="0">
              <a:solidFill>
                <a:schemeClr val="bg2"/>
              </a:solidFill>
              <a:latin typeface="Aptos Narrow" panose="020B0004020202020204" pitchFamily="34" charset="0"/>
            </a:endParaRPr>
          </a:p>
          <a:p>
            <a:endParaRPr lang="en-US" sz="2400" b="1" u="sng" dirty="0">
              <a:solidFill>
                <a:schemeClr val="bg1"/>
              </a:solidFill>
              <a:latin typeface="Aptos Narrow" panose="020B0004020202020204" pitchFamily="34" charset="0"/>
            </a:endParaRPr>
          </a:p>
          <a:p>
            <a:r>
              <a:rPr lang="en-US" sz="2400" b="1" u="sng" dirty="0">
                <a:solidFill>
                  <a:srgbClr val="FCF600"/>
                </a:solidFill>
                <a:latin typeface="Aptos Narrow" panose="020B0004020202020204" pitchFamily="34" charset="0"/>
              </a:rPr>
              <a:t>STEP 5</a:t>
            </a:r>
          </a:p>
          <a:p>
            <a:r>
              <a:rPr lang="en-US" sz="2400" dirty="0">
                <a:solidFill>
                  <a:schemeClr val="bg2"/>
                </a:solidFill>
                <a:latin typeface="Aptos Narrow" panose="020B0004020202020204" pitchFamily="34" charset="0"/>
              </a:rPr>
              <a:t>Send a copy to yourself by checking the box.</a:t>
            </a:r>
          </a:p>
          <a:p>
            <a:endParaRPr lang="en-US" sz="2400" b="1" dirty="0">
              <a:solidFill>
                <a:schemeClr val="bg2"/>
              </a:solidFill>
              <a:latin typeface="Aptos Narrow" panose="020B0004020202020204" pitchFamily="34" charset="0"/>
            </a:endParaRPr>
          </a:p>
          <a:p>
            <a:r>
              <a:rPr lang="en-US" sz="2400" b="1" u="sng" dirty="0">
                <a:solidFill>
                  <a:srgbClr val="FCF600"/>
                </a:solidFill>
                <a:latin typeface="Aptos Narrow" panose="020B0004020202020204" pitchFamily="34" charset="0"/>
              </a:rPr>
              <a:t>STEP 6</a:t>
            </a:r>
          </a:p>
          <a:p>
            <a:r>
              <a:rPr lang="en-US" sz="2400" dirty="0">
                <a:solidFill>
                  <a:schemeClr val="bg2"/>
                </a:solidFill>
                <a:latin typeface="Aptos Narrow" panose="020B0004020202020204" pitchFamily="34" charset="0"/>
              </a:rPr>
              <a:t>Leave a comment explaining why the pounds are being released.</a:t>
            </a:r>
          </a:p>
          <a:p>
            <a:br>
              <a:rPr lang="en-US" sz="2400" b="1" dirty="0">
                <a:solidFill>
                  <a:schemeClr val="bg2"/>
                </a:solidFill>
                <a:latin typeface="Aptos Narrow" panose="020B0004020202020204" pitchFamily="34" charset="0"/>
              </a:rPr>
            </a:br>
            <a:r>
              <a:rPr lang="en-US" sz="2400" b="1" u="sng" dirty="0">
                <a:solidFill>
                  <a:srgbClr val="FCF600"/>
                </a:solidFill>
                <a:latin typeface="Aptos Narrow" panose="020B0004020202020204" pitchFamily="34" charset="0"/>
              </a:rPr>
              <a:t>STEP 7</a:t>
            </a:r>
          </a:p>
          <a:p>
            <a:r>
              <a:rPr lang="en-US" sz="2000" b="1" dirty="0">
                <a:solidFill>
                  <a:srgbClr val="FFFF00"/>
                </a:solidFill>
                <a:latin typeface="Aptos" panose="020B0004020202020204" pitchFamily="34" charset="0"/>
              </a:rPr>
              <a:t>Submit.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875FB87-C6F3-72A8-FBB1-47C87BE7AB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337" y="2815978"/>
            <a:ext cx="4663440" cy="101524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C1209C6-DA8D-5CC5-EFD3-6E9CBB87F7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573" y="4411051"/>
            <a:ext cx="4663440" cy="54149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D63E152C-B546-66C9-6946-3F15ED0D8DE2}"/>
              </a:ext>
            </a:extLst>
          </p:cNvPr>
          <p:cNvSpPr/>
          <p:nvPr/>
        </p:nvSpPr>
        <p:spPr>
          <a:xfrm>
            <a:off x="11529391" y="292411"/>
            <a:ext cx="344557" cy="41637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653BA3A7-3A4A-5905-4260-73BD4AC1B4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7006" y="5913376"/>
            <a:ext cx="4754880" cy="548210"/>
          </a:xfrm>
          <a:prstGeom prst="rect">
            <a:avLst/>
          </a:prstGeom>
        </p:spPr>
      </p:pic>
      <p:sp>
        <p:nvSpPr>
          <p:cNvPr id="45" name="Oval 44">
            <a:extLst>
              <a:ext uri="{FF2B5EF4-FFF2-40B4-BE49-F238E27FC236}">
                <a16:creationId xmlns:a16="http://schemas.microsoft.com/office/drawing/2014/main" id="{DBE51425-EF92-D055-670A-146A8F77F795}"/>
              </a:ext>
            </a:extLst>
          </p:cNvPr>
          <p:cNvSpPr/>
          <p:nvPr/>
        </p:nvSpPr>
        <p:spPr>
          <a:xfrm>
            <a:off x="1248218" y="973039"/>
            <a:ext cx="1616765" cy="4859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3F56A799-2234-96F0-44C6-20081B73DDB2}"/>
              </a:ext>
            </a:extLst>
          </p:cNvPr>
          <p:cNvCxnSpPr>
            <a:cxnSpLocks/>
          </p:cNvCxnSpPr>
          <p:nvPr/>
        </p:nvCxnSpPr>
        <p:spPr>
          <a:xfrm flipH="1">
            <a:off x="6241307" y="6040261"/>
            <a:ext cx="62376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AF0127B-69AA-589B-E566-B116E2A2A809}"/>
              </a:ext>
            </a:extLst>
          </p:cNvPr>
          <p:cNvCxnSpPr>
            <a:cxnSpLocks/>
          </p:cNvCxnSpPr>
          <p:nvPr/>
        </p:nvCxnSpPr>
        <p:spPr>
          <a:xfrm flipH="1">
            <a:off x="6241307" y="4533237"/>
            <a:ext cx="62376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DC19F226-AEEF-F4DD-1FD9-2AAAA8DD7E5F}"/>
              </a:ext>
            </a:extLst>
          </p:cNvPr>
          <p:cNvCxnSpPr>
            <a:cxnSpLocks/>
          </p:cNvCxnSpPr>
          <p:nvPr/>
        </p:nvCxnSpPr>
        <p:spPr>
          <a:xfrm flipH="1">
            <a:off x="6281530" y="3140047"/>
            <a:ext cx="62376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02901BC-B066-6153-1039-7B56429CA46F}"/>
              </a:ext>
            </a:extLst>
          </p:cNvPr>
          <p:cNvCxnSpPr>
            <a:cxnSpLocks/>
          </p:cNvCxnSpPr>
          <p:nvPr/>
        </p:nvCxnSpPr>
        <p:spPr>
          <a:xfrm flipH="1">
            <a:off x="6241307" y="1102706"/>
            <a:ext cx="62376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03869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68CE3-0552-9979-0779-54681A293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4635D1-FB5C-E4D4-D403-8D53858D4084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315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3159"/>
                </a:solidFill>
              </a:rPr>
              <a:t>                                                                             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4C7E81-673D-9E44-922D-456D4FE3A23D}"/>
              </a:ext>
            </a:extLst>
          </p:cNvPr>
          <p:cNvSpPr txBox="1"/>
          <p:nvPr/>
        </p:nvSpPr>
        <p:spPr>
          <a:xfrm>
            <a:off x="11251580" y="6376981"/>
            <a:ext cx="7146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A8F29D8-0614-4147-865C-48459CBB4B35}" type="slidenum">
              <a:rPr lang="en-US" sz="1200" b="1" smtClean="0">
                <a:solidFill>
                  <a:schemeClr val="bg1"/>
                </a:solidFill>
              </a:rPr>
              <a:pPr algn="r"/>
              <a:t>20</a:t>
            </a:fld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6FB20C4-A873-94A1-C6A4-9D441DFE7CB2}"/>
              </a:ext>
            </a:extLst>
          </p:cNvPr>
          <p:cNvSpPr txBox="1"/>
          <p:nvPr/>
        </p:nvSpPr>
        <p:spPr>
          <a:xfrm>
            <a:off x="629767" y="6381731"/>
            <a:ext cx="109791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TEXAS DEPARTMENT OF AGRICULTURE FOOD AND NUTRITION – USDA FOODS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9C8445D-DCE4-8D6A-04FB-F090EAC7BA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5662" y="5344237"/>
            <a:ext cx="1638823" cy="134716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CE31CAB-58D5-A4D9-E3B9-C4C098A08640}"/>
              </a:ext>
            </a:extLst>
          </p:cNvPr>
          <p:cNvSpPr txBox="1"/>
          <p:nvPr/>
        </p:nvSpPr>
        <p:spPr>
          <a:xfrm>
            <a:off x="947854" y="655743"/>
            <a:ext cx="49845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CF600"/>
                </a:solidFill>
                <a:latin typeface="Aptos Narrow" panose="020B0004020202020204" pitchFamily="34" charset="0"/>
              </a:rPr>
              <a:t>Releasing Inventory to State Account or Warehouse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3E497F-9570-B516-F5E5-D2E7BE97DCD1}"/>
              </a:ext>
            </a:extLst>
          </p:cNvPr>
          <p:cNvSpPr txBox="1"/>
          <p:nvPr/>
        </p:nvSpPr>
        <p:spPr>
          <a:xfrm>
            <a:off x="947854" y="3206519"/>
            <a:ext cx="53414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ESCs work with School Districts to create a Usage Plan and if one is not established, this requests escalates to notifying the Superintendent.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F1DF6BC-48DD-8F9A-0455-AE137AA2003E}"/>
              </a:ext>
            </a:extLst>
          </p:cNvPr>
          <p:cNvCxnSpPr/>
          <p:nvPr/>
        </p:nvCxnSpPr>
        <p:spPr>
          <a:xfrm>
            <a:off x="1475058" y="2960336"/>
            <a:ext cx="3456878" cy="0"/>
          </a:xfrm>
          <a:prstGeom prst="line">
            <a:avLst/>
          </a:prstGeom>
          <a:ln>
            <a:solidFill>
              <a:srgbClr val="66B8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E3A4DB9-74EF-655B-4B5E-4D0E4170249B}"/>
              </a:ext>
            </a:extLst>
          </p:cNvPr>
          <p:cNvSpPr txBox="1"/>
          <p:nvPr/>
        </p:nvSpPr>
        <p:spPr>
          <a:xfrm>
            <a:off x="947854" y="1573095"/>
            <a:ext cx="51481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Impacts future ordering of that product by limiting the amount or being able to order.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E82EDE-A6D3-EB01-5CF3-ACE9F170A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0914" y="390499"/>
            <a:ext cx="4879070" cy="472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2346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7A289-58ED-0F92-FC9F-15B845DBC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8493846-FBD6-032D-2043-F3775C0E528C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315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3159"/>
                </a:solidFill>
              </a:rPr>
              <a:t>                                                                                                                                        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6CFD0-891E-C6A3-6ED1-65C90D43A35C}"/>
              </a:ext>
            </a:extLst>
          </p:cNvPr>
          <p:cNvSpPr txBox="1"/>
          <p:nvPr/>
        </p:nvSpPr>
        <p:spPr>
          <a:xfrm>
            <a:off x="0" y="2788954"/>
            <a:ext cx="1219200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66FF33"/>
                </a:solidFill>
                <a:latin typeface="Aptos Narrow" panose="020B0004020202020204" pitchFamily="34" charset="0"/>
              </a:rPr>
              <a:t>H4529 District Superintendent Notification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CD8019-2DE2-48CD-59E9-686678FC6E08}"/>
              </a:ext>
            </a:extLst>
          </p:cNvPr>
          <p:cNvSpPr txBox="1"/>
          <p:nvPr/>
        </p:nvSpPr>
        <p:spPr>
          <a:xfrm>
            <a:off x="4967111" y="3971211"/>
            <a:ext cx="2257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ptos Narrow" panose="020B0004020202020204" pitchFamily="34" charset="0"/>
              </a:rPr>
              <a:t>OCTOBER 2026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C4545CC-076B-0340-5A14-F12F4DF3F6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15662" y="5344237"/>
            <a:ext cx="1638823" cy="134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46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B1109-919A-FFD1-6A03-CD83BA5CF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EC8F2A3-8741-3B18-9C25-7AE2CC0F3708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315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3159"/>
                </a:solidFill>
              </a:rPr>
              <a:t>                                                                             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5DF3BE-9959-A09C-C560-65F4CB236F74}"/>
              </a:ext>
            </a:extLst>
          </p:cNvPr>
          <p:cNvSpPr txBox="1"/>
          <p:nvPr/>
        </p:nvSpPr>
        <p:spPr>
          <a:xfrm>
            <a:off x="11251580" y="6376981"/>
            <a:ext cx="7146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A8F29D8-0614-4147-865C-48459CBB4B35}" type="slidenum">
              <a:rPr lang="en-US" sz="1200" b="1" smtClean="0">
                <a:solidFill>
                  <a:schemeClr val="bg1"/>
                </a:solidFill>
              </a:rPr>
              <a:pPr algn="r"/>
              <a:t>22</a:t>
            </a:fld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C326A6D-2313-1A47-7E82-1CEDE12E7F3D}"/>
              </a:ext>
            </a:extLst>
          </p:cNvPr>
          <p:cNvSpPr txBox="1"/>
          <p:nvPr/>
        </p:nvSpPr>
        <p:spPr>
          <a:xfrm>
            <a:off x="629767" y="6381731"/>
            <a:ext cx="109791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TEXAS DEPARTMENT OF AGRICULTURE FOOD AND NUTRITION – USDA FOODS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1B89E4C-9DFB-DE15-9284-2401CAC411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5662" y="5344237"/>
            <a:ext cx="1638823" cy="134716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852ADF1-4DA3-2086-89F3-06D3DC192AC7}"/>
              </a:ext>
            </a:extLst>
          </p:cNvPr>
          <p:cNvSpPr txBox="1"/>
          <p:nvPr/>
        </p:nvSpPr>
        <p:spPr>
          <a:xfrm>
            <a:off x="947854" y="655743"/>
            <a:ext cx="99134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CF600"/>
                </a:solidFill>
                <a:latin typeface="Aptos Narrow" panose="020B0004020202020204" pitchFamily="34" charset="0"/>
              </a:rPr>
              <a:t>Releasing Processing or Direct Delivery Inventory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8588E0-A6AF-34D7-019A-B870DB251936}"/>
              </a:ext>
            </a:extLst>
          </p:cNvPr>
          <p:cNvSpPr txBox="1"/>
          <p:nvPr/>
        </p:nvSpPr>
        <p:spPr>
          <a:xfrm>
            <a:off x="1048215" y="3072810"/>
            <a:ext cx="99134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District Superintendent will be notified of the donated food value.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Forfeiting Entitlement will impact ordering abilities for next program year.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6DA37C-92A5-5622-E912-F461FAFAEF74}"/>
              </a:ext>
            </a:extLst>
          </p:cNvPr>
          <p:cNvCxnSpPr/>
          <p:nvPr/>
        </p:nvCxnSpPr>
        <p:spPr>
          <a:xfrm>
            <a:off x="4180158" y="2642836"/>
            <a:ext cx="3456878" cy="0"/>
          </a:xfrm>
          <a:prstGeom prst="line">
            <a:avLst/>
          </a:prstGeom>
          <a:ln>
            <a:solidFill>
              <a:srgbClr val="66B8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2552EE4-84A9-BD56-8E82-F5CE4DA3BC05}"/>
              </a:ext>
            </a:extLst>
          </p:cNvPr>
          <p:cNvSpPr txBox="1"/>
          <p:nvPr/>
        </p:nvSpPr>
        <p:spPr>
          <a:xfrm>
            <a:off x="1048215" y="1376462"/>
            <a:ext cx="99134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TDA will contact ESCs to work with School District on a plan to drawdown.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A comment is expected of why release to state and not utilizing.</a:t>
            </a:r>
          </a:p>
        </p:txBody>
      </p:sp>
    </p:spTree>
    <p:extLst>
      <p:ext uri="{BB962C8B-B14F-4D97-AF65-F5344CB8AC3E}">
        <p14:creationId xmlns:p14="http://schemas.microsoft.com/office/powerpoint/2010/main" val="13644407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B00BD-2D39-8471-5BD4-8BA5144EA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C505116-6882-16A5-09D1-DF31DF4F4AFF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315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3159"/>
                </a:solidFill>
              </a:rPr>
              <a:t>                                                                             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B1AE64-2A36-35D1-9AAE-65C3CCFEFE7B}"/>
              </a:ext>
            </a:extLst>
          </p:cNvPr>
          <p:cNvSpPr txBox="1"/>
          <p:nvPr/>
        </p:nvSpPr>
        <p:spPr>
          <a:xfrm>
            <a:off x="11251580" y="6376981"/>
            <a:ext cx="7146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A8F29D8-0614-4147-865C-48459CBB4B35}" type="slidenum">
              <a:rPr lang="en-US" sz="1200" b="1" smtClean="0">
                <a:solidFill>
                  <a:schemeClr val="bg1"/>
                </a:solidFill>
              </a:rPr>
              <a:pPr algn="r"/>
              <a:t>23</a:t>
            </a:fld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8FFA265-4762-E732-EBE2-246F990FA2F5}"/>
              </a:ext>
            </a:extLst>
          </p:cNvPr>
          <p:cNvSpPr txBox="1"/>
          <p:nvPr/>
        </p:nvSpPr>
        <p:spPr>
          <a:xfrm>
            <a:off x="629767" y="6381731"/>
            <a:ext cx="109791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TEXAS DEPARTMENT OF AGRICULTURE FOOD AND NUTRITION – USDA FOODS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D085777-4A20-3017-69E4-270D84FA8B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5662" y="5344237"/>
            <a:ext cx="1638823" cy="134716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8D199E1-BBB8-C1B6-AC22-914EA3C221F5}"/>
              </a:ext>
            </a:extLst>
          </p:cNvPr>
          <p:cNvSpPr txBox="1"/>
          <p:nvPr/>
        </p:nvSpPr>
        <p:spPr>
          <a:xfrm>
            <a:off x="947854" y="655743"/>
            <a:ext cx="49845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CF600"/>
                </a:solidFill>
                <a:latin typeface="Aptos Narrow" panose="020B0004020202020204" pitchFamily="34" charset="0"/>
              </a:rPr>
              <a:t>Superintendent Notified of Forfeiture of Entitlement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A9D4A07-E78A-D3EF-2846-DDD6D2D949AA}"/>
              </a:ext>
            </a:extLst>
          </p:cNvPr>
          <p:cNvSpPr txBox="1"/>
          <p:nvPr/>
        </p:nvSpPr>
        <p:spPr>
          <a:xfrm>
            <a:off x="947854" y="3428999"/>
            <a:ext cx="51481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TDA will conduct the transfer that will impact ordering this product for the upcoming program year.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DDD7018-1B29-7FAF-C48B-8A1944A35496}"/>
              </a:ext>
            </a:extLst>
          </p:cNvPr>
          <p:cNvCxnSpPr/>
          <p:nvPr/>
        </p:nvCxnSpPr>
        <p:spPr>
          <a:xfrm>
            <a:off x="1449658" y="3100036"/>
            <a:ext cx="3456878" cy="0"/>
          </a:xfrm>
          <a:prstGeom prst="line">
            <a:avLst/>
          </a:prstGeom>
          <a:ln>
            <a:solidFill>
              <a:srgbClr val="66B8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7DDFDAD-0159-5645-468E-5CB2DC918624}"/>
              </a:ext>
            </a:extLst>
          </p:cNvPr>
          <p:cNvSpPr txBox="1"/>
          <p:nvPr/>
        </p:nvSpPr>
        <p:spPr>
          <a:xfrm>
            <a:off x="947854" y="1693237"/>
            <a:ext cx="49845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If no Usage Plan is established with ESC, the Superintendent will be notified.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534DDF-1A5F-929D-9A6F-974461A151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1986" y="1704430"/>
            <a:ext cx="5176914" cy="263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5509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0527E-AB40-07A4-D312-465991C77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93A0771-D6BC-B38A-18CA-F05F1250E2C7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315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3159"/>
                </a:solidFill>
              </a:rPr>
              <a:t>                                                                                                                                        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29AD74-B0E8-3CA8-D40A-EA0F3A2354F9}"/>
              </a:ext>
            </a:extLst>
          </p:cNvPr>
          <p:cNvSpPr txBox="1"/>
          <p:nvPr/>
        </p:nvSpPr>
        <p:spPr>
          <a:xfrm>
            <a:off x="0" y="2788954"/>
            <a:ext cx="1219200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66FF33"/>
                </a:solidFill>
                <a:latin typeface="Aptos Narrow" panose="020B0004020202020204" pitchFamily="34" charset="0"/>
              </a:rPr>
              <a:t>This concludes the training of H4529 Transfers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C802DF-991D-7196-9130-E21196679103}"/>
              </a:ext>
            </a:extLst>
          </p:cNvPr>
          <p:cNvSpPr txBox="1"/>
          <p:nvPr/>
        </p:nvSpPr>
        <p:spPr>
          <a:xfrm>
            <a:off x="4967111" y="3971211"/>
            <a:ext cx="2257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ptos Narrow" panose="020B0004020202020204" pitchFamily="34" charset="0"/>
              </a:rPr>
              <a:t>OCTOBER 2026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29E8EB7-497E-59C3-5D8F-879C5A4DD7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15662" y="5344237"/>
            <a:ext cx="1638823" cy="134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7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978</Words>
  <Application>Microsoft Office PowerPoint</Application>
  <PresentationFormat>Widescreen</PresentationFormat>
  <Paragraphs>185</Paragraphs>
  <Slides>24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Aptos</vt:lpstr>
      <vt:lpstr>Aptos Display</vt:lpstr>
      <vt:lpstr>Aptos Narrow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Glenda Wernli</dc:creator>
  <cp:lastModifiedBy>Glenda Wernli</cp:lastModifiedBy>
  <cp:revision>16</cp:revision>
  <dcterms:created xsi:type="dcterms:W3CDTF">2026-10-21T15:56:59Z</dcterms:created>
  <dcterms:modified xsi:type="dcterms:W3CDTF">2026-10-29T18:39:46Z</dcterms:modified>
</cp:coreProperties>
</file>